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1" r:id="rId2"/>
    <p:sldId id="256" r:id="rId3"/>
    <p:sldId id="262" r:id="rId4"/>
    <p:sldId id="257" r:id="rId5"/>
    <p:sldId id="267" r:id="rId6"/>
    <p:sldId id="260" r:id="rId7"/>
    <p:sldId id="258" r:id="rId8"/>
    <p:sldId id="269" r:id="rId9"/>
    <p:sldId id="263" r:id="rId10"/>
    <p:sldId id="268" r:id="rId11"/>
    <p:sldId id="265" r:id="rId12"/>
    <p:sldId id="266"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2"/>
    <p:restoredTop sz="67695"/>
  </p:normalViewPr>
  <p:slideViewPr>
    <p:cSldViewPr snapToGrid="0">
      <p:cViewPr>
        <p:scale>
          <a:sx n="61" d="100"/>
          <a:sy n="61" d="100"/>
        </p:scale>
        <p:origin x="2800" y="5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7E7E0-612B-49C5-82E2-2DD1F1E8C40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1C13A9-FF6B-46C1-8184-A45DA59E4A61}">
      <dgm:prSet/>
      <dgm:spPr/>
      <dgm:t>
        <a:bodyPr/>
        <a:lstStyle/>
        <a:p>
          <a:pPr>
            <a:lnSpc>
              <a:spcPct val="100000"/>
            </a:lnSpc>
          </a:pPr>
          <a:r>
            <a:rPr lang="de-DE" b="1"/>
            <a:t>Struktur</a:t>
          </a:r>
          <a:r>
            <a:rPr lang="de-DE"/>
            <a:t>: Aufgeteilt in drei Hauptverzeichnisse (Training, Validation, Testing) mit Unterordnern für Manga und Classic Comics.</a:t>
          </a:r>
          <a:endParaRPr lang="en-US" dirty="0"/>
        </a:p>
      </dgm:t>
    </dgm:pt>
    <dgm:pt modelId="{87DE06DA-AC72-4F2E-A38F-267B8F2303B6}" type="parTrans" cxnId="{8E359BEA-35C1-4266-A693-23E83ED4CF8C}">
      <dgm:prSet/>
      <dgm:spPr/>
      <dgm:t>
        <a:bodyPr/>
        <a:lstStyle/>
        <a:p>
          <a:endParaRPr lang="en-US"/>
        </a:p>
      </dgm:t>
    </dgm:pt>
    <dgm:pt modelId="{2BDB5454-2AC5-4E2D-B68B-E8DAF124BD11}" type="sibTrans" cxnId="{8E359BEA-35C1-4266-A693-23E83ED4CF8C}">
      <dgm:prSet/>
      <dgm:spPr/>
      <dgm:t>
        <a:bodyPr/>
        <a:lstStyle/>
        <a:p>
          <a:endParaRPr lang="en-US"/>
        </a:p>
      </dgm:t>
    </dgm:pt>
    <dgm:pt modelId="{17CABD8F-A6E8-4802-BED8-CB5AB340B0FF}">
      <dgm:prSet/>
      <dgm:spPr/>
      <dgm:t>
        <a:bodyPr/>
        <a:lstStyle/>
        <a:p>
          <a:pPr>
            <a:lnSpc>
              <a:spcPct val="100000"/>
            </a:lnSpc>
          </a:pPr>
          <a:r>
            <a:rPr lang="de-DE" b="1"/>
            <a:t>Gesamtanzahl der Bilder</a:t>
          </a:r>
          <a:r>
            <a:rPr lang="de-DE"/>
            <a:t>: 1921</a:t>
          </a:r>
          <a:endParaRPr lang="en-US"/>
        </a:p>
      </dgm:t>
    </dgm:pt>
    <dgm:pt modelId="{237D2FEB-FE9E-4B23-A79A-BEAA08CBEB8A}" type="parTrans" cxnId="{8C3F7A04-6AA3-4E76-84ED-196B3C8082F5}">
      <dgm:prSet/>
      <dgm:spPr/>
      <dgm:t>
        <a:bodyPr/>
        <a:lstStyle/>
        <a:p>
          <a:endParaRPr lang="en-US"/>
        </a:p>
      </dgm:t>
    </dgm:pt>
    <dgm:pt modelId="{D7065823-EE3F-42E0-8D1A-A31B2B9B782E}" type="sibTrans" cxnId="{8C3F7A04-6AA3-4E76-84ED-196B3C8082F5}">
      <dgm:prSet/>
      <dgm:spPr/>
      <dgm:t>
        <a:bodyPr/>
        <a:lstStyle/>
        <a:p>
          <a:endParaRPr lang="en-US"/>
        </a:p>
      </dgm:t>
    </dgm:pt>
    <dgm:pt modelId="{831D56FC-0726-4078-81A1-C0E11A4B56BC}">
      <dgm:prSet/>
      <dgm:spPr/>
      <dgm:t>
        <a:bodyPr/>
        <a:lstStyle/>
        <a:p>
          <a:pPr>
            <a:lnSpc>
              <a:spcPct val="100000"/>
            </a:lnSpc>
          </a:pPr>
          <a:r>
            <a:rPr lang="de-DE" b="1" dirty="0"/>
            <a:t>Aufteilung</a:t>
          </a:r>
          <a:r>
            <a:rPr lang="de-DE" dirty="0"/>
            <a:t>: Gleichmäßig verteilt mit jeweils 50% Manga und 50% Classic Comics.</a:t>
          </a:r>
          <a:endParaRPr lang="en-US" dirty="0"/>
        </a:p>
      </dgm:t>
    </dgm:pt>
    <dgm:pt modelId="{2A8F69EC-EF39-4B89-A18E-5D42BB41085B}" type="parTrans" cxnId="{F2BF41D3-FBF6-432F-989E-3B03298ECAD9}">
      <dgm:prSet/>
      <dgm:spPr/>
      <dgm:t>
        <a:bodyPr/>
        <a:lstStyle/>
        <a:p>
          <a:endParaRPr lang="en-US"/>
        </a:p>
      </dgm:t>
    </dgm:pt>
    <dgm:pt modelId="{4A137837-117C-4DB0-AFA1-72532717B475}" type="sibTrans" cxnId="{F2BF41D3-FBF6-432F-989E-3B03298ECAD9}">
      <dgm:prSet/>
      <dgm:spPr/>
      <dgm:t>
        <a:bodyPr/>
        <a:lstStyle/>
        <a:p>
          <a:endParaRPr lang="en-US"/>
        </a:p>
      </dgm:t>
    </dgm:pt>
    <dgm:pt modelId="{19F56504-E3B7-4FA2-8390-60DEC6D64D55}">
      <dgm:prSet/>
      <dgm:spPr/>
      <dgm:t>
        <a:bodyPr/>
        <a:lstStyle/>
        <a:p>
          <a:pPr>
            <a:lnSpc>
              <a:spcPct val="100000"/>
            </a:lnSpc>
          </a:pPr>
          <a:r>
            <a:rPr lang="de-DE" b="1" dirty="0"/>
            <a:t>Nutzen</a:t>
          </a:r>
          <a:r>
            <a:rPr lang="de-DE" dirty="0"/>
            <a:t>: Ideal für Bildklassifizierungsalgorithmen in der Computer Vision zur Unterscheidung künstlerischer Stile.</a:t>
          </a:r>
          <a:endParaRPr lang="en-US" dirty="0"/>
        </a:p>
      </dgm:t>
    </dgm:pt>
    <dgm:pt modelId="{9E8D653A-8C96-4B4D-AA79-3376E7D6E219}" type="parTrans" cxnId="{E1971185-12DC-4AFD-B147-BC68BEF3BA3B}">
      <dgm:prSet/>
      <dgm:spPr/>
      <dgm:t>
        <a:bodyPr/>
        <a:lstStyle/>
        <a:p>
          <a:endParaRPr lang="en-US"/>
        </a:p>
      </dgm:t>
    </dgm:pt>
    <dgm:pt modelId="{1EF11BC1-57A0-4B58-9D9A-5F89A50F1DBB}" type="sibTrans" cxnId="{E1971185-12DC-4AFD-B147-BC68BEF3BA3B}">
      <dgm:prSet/>
      <dgm:spPr/>
      <dgm:t>
        <a:bodyPr/>
        <a:lstStyle/>
        <a:p>
          <a:endParaRPr lang="en-US"/>
        </a:p>
      </dgm:t>
    </dgm:pt>
    <dgm:pt modelId="{FD813C5C-2B52-4657-A805-365AE10ACCD0}" type="pres">
      <dgm:prSet presAssocID="{99C7E7E0-612B-49C5-82E2-2DD1F1E8C400}" presName="root" presStyleCnt="0">
        <dgm:presLayoutVars>
          <dgm:dir/>
          <dgm:resizeHandles val="exact"/>
        </dgm:presLayoutVars>
      </dgm:prSet>
      <dgm:spPr/>
    </dgm:pt>
    <dgm:pt modelId="{1AA3159F-462D-458F-B222-686015E0DB5A}" type="pres">
      <dgm:prSet presAssocID="{ED1C13A9-FF6B-46C1-8184-A45DA59E4A61}" presName="compNode" presStyleCnt="0"/>
      <dgm:spPr/>
    </dgm:pt>
    <dgm:pt modelId="{B1FC5B27-89B8-4A3A-A2AC-3463FD0996EB}" type="pres">
      <dgm:prSet presAssocID="{ED1C13A9-FF6B-46C1-8184-A45DA59E4A61}" presName="bgRect" presStyleLbl="bgShp" presStyleIdx="0" presStyleCnt="4"/>
      <dgm:spPr/>
    </dgm:pt>
    <dgm:pt modelId="{78414C29-6FC8-4A08-8EEA-5C53CF8BA604}" type="pres">
      <dgm:prSet presAssocID="{ED1C13A9-FF6B-46C1-8184-A45DA59E4A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ryboard"/>
        </a:ext>
      </dgm:extLst>
    </dgm:pt>
    <dgm:pt modelId="{27B7FAF0-979F-4208-A07B-C5D176FEFD3A}" type="pres">
      <dgm:prSet presAssocID="{ED1C13A9-FF6B-46C1-8184-A45DA59E4A61}" presName="spaceRect" presStyleCnt="0"/>
      <dgm:spPr/>
    </dgm:pt>
    <dgm:pt modelId="{D2A7C1B9-A9DB-47C7-8A82-021BC4175F78}" type="pres">
      <dgm:prSet presAssocID="{ED1C13A9-FF6B-46C1-8184-A45DA59E4A61}" presName="parTx" presStyleLbl="revTx" presStyleIdx="0" presStyleCnt="4">
        <dgm:presLayoutVars>
          <dgm:chMax val="0"/>
          <dgm:chPref val="0"/>
        </dgm:presLayoutVars>
      </dgm:prSet>
      <dgm:spPr/>
    </dgm:pt>
    <dgm:pt modelId="{15FD767D-6D72-4786-975A-C2E702925A38}" type="pres">
      <dgm:prSet presAssocID="{2BDB5454-2AC5-4E2D-B68B-E8DAF124BD11}" presName="sibTrans" presStyleCnt="0"/>
      <dgm:spPr/>
    </dgm:pt>
    <dgm:pt modelId="{7B1924A3-CDB2-48AC-BB27-AA0E1E7BA194}" type="pres">
      <dgm:prSet presAssocID="{17CABD8F-A6E8-4802-BED8-CB5AB340B0FF}" presName="compNode" presStyleCnt="0"/>
      <dgm:spPr/>
    </dgm:pt>
    <dgm:pt modelId="{2A8E60F0-6DB5-4840-8C5E-1925DC9CF597}" type="pres">
      <dgm:prSet presAssocID="{17CABD8F-A6E8-4802-BED8-CB5AB340B0FF}" presName="bgRect" presStyleLbl="bgShp" presStyleIdx="1" presStyleCnt="4"/>
      <dgm:spPr/>
    </dgm:pt>
    <dgm:pt modelId="{CEA1A36E-E85C-49FE-A00A-914028F7DF99}" type="pres">
      <dgm:prSet presAssocID="{17CABD8F-A6E8-4802-BED8-CB5AB340B0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amera-Kontur"/>
        </a:ext>
      </dgm:extLst>
    </dgm:pt>
    <dgm:pt modelId="{2AB9CAC2-F227-4CCE-AC2A-4179EC3C73B9}" type="pres">
      <dgm:prSet presAssocID="{17CABD8F-A6E8-4802-BED8-CB5AB340B0FF}" presName="spaceRect" presStyleCnt="0"/>
      <dgm:spPr/>
    </dgm:pt>
    <dgm:pt modelId="{DCA3D2FA-2CDE-4827-BCC8-464018A6FB7A}" type="pres">
      <dgm:prSet presAssocID="{17CABD8F-A6E8-4802-BED8-CB5AB340B0FF}" presName="parTx" presStyleLbl="revTx" presStyleIdx="1" presStyleCnt="4">
        <dgm:presLayoutVars>
          <dgm:chMax val="0"/>
          <dgm:chPref val="0"/>
        </dgm:presLayoutVars>
      </dgm:prSet>
      <dgm:spPr/>
    </dgm:pt>
    <dgm:pt modelId="{FB5078F7-135E-403A-93CF-6E73A0232E51}" type="pres">
      <dgm:prSet presAssocID="{D7065823-EE3F-42E0-8D1A-A31B2B9B782E}" presName="sibTrans" presStyleCnt="0"/>
      <dgm:spPr/>
    </dgm:pt>
    <dgm:pt modelId="{FD12CCA6-5377-4E25-9F72-CCE1BA700A8C}" type="pres">
      <dgm:prSet presAssocID="{831D56FC-0726-4078-81A1-C0E11A4B56BC}" presName="compNode" presStyleCnt="0"/>
      <dgm:spPr/>
    </dgm:pt>
    <dgm:pt modelId="{A6CD6D5E-8A44-4D44-B259-FD7AB62B80E1}" type="pres">
      <dgm:prSet presAssocID="{831D56FC-0726-4078-81A1-C0E11A4B56BC}" presName="bgRect" presStyleLbl="bgShp" presStyleIdx="2" presStyleCnt="4"/>
      <dgm:spPr/>
    </dgm:pt>
    <dgm:pt modelId="{ED8ACCF3-82F4-416E-B82D-654B21455F09}" type="pres">
      <dgm:prSet presAssocID="{831D56FC-0726-4078-81A1-C0E11A4B56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hronisieren"/>
        </a:ext>
      </dgm:extLst>
    </dgm:pt>
    <dgm:pt modelId="{7E21E9D3-3C55-45A7-850A-F1329566E927}" type="pres">
      <dgm:prSet presAssocID="{831D56FC-0726-4078-81A1-C0E11A4B56BC}" presName="spaceRect" presStyleCnt="0"/>
      <dgm:spPr/>
    </dgm:pt>
    <dgm:pt modelId="{A6DC36A2-243C-456E-A4CC-99062802AC7C}" type="pres">
      <dgm:prSet presAssocID="{831D56FC-0726-4078-81A1-C0E11A4B56BC}" presName="parTx" presStyleLbl="revTx" presStyleIdx="2" presStyleCnt="4">
        <dgm:presLayoutVars>
          <dgm:chMax val="0"/>
          <dgm:chPref val="0"/>
        </dgm:presLayoutVars>
      </dgm:prSet>
      <dgm:spPr/>
    </dgm:pt>
    <dgm:pt modelId="{D918395B-1939-43AC-B2CA-0C61063B43A5}" type="pres">
      <dgm:prSet presAssocID="{4A137837-117C-4DB0-AFA1-72532717B475}" presName="sibTrans" presStyleCnt="0"/>
      <dgm:spPr/>
    </dgm:pt>
    <dgm:pt modelId="{8971EA5E-90BA-47D3-9407-DBD67125A716}" type="pres">
      <dgm:prSet presAssocID="{19F56504-E3B7-4FA2-8390-60DEC6D64D55}" presName="compNode" presStyleCnt="0"/>
      <dgm:spPr/>
    </dgm:pt>
    <dgm:pt modelId="{E5FBDAF0-2AAF-46AD-B437-CF749DDDB272}" type="pres">
      <dgm:prSet presAssocID="{19F56504-E3B7-4FA2-8390-60DEC6D64D55}" presName="bgRect" presStyleLbl="bgShp" presStyleIdx="3" presStyleCnt="4"/>
      <dgm:spPr/>
    </dgm:pt>
    <dgm:pt modelId="{D28A0340-7F4F-46BC-8F75-25EC01435064}" type="pres">
      <dgm:prSet presAssocID="{19F56504-E3B7-4FA2-8390-60DEC6D64D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C1"/>
        </a:ext>
      </dgm:extLst>
    </dgm:pt>
    <dgm:pt modelId="{07BFB114-A18F-4A9F-B274-C71C78FBADFB}" type="pres">
      <dgm:prSet presAssocID="{19F56504-E3B7-4FA2-8390-60DEC6D64D55}" presName="spaceRect" presStyleCnt="0"/>
      <dgm:spPr/>
    </dgm:pt>
    <dgm:pt modelId="{C0808289-3AE3-4D09-982E-2079C9FA1ABF}" type="pres">
      <dgm:prSet presAssocID="{19F56504-E3B7-4FA2-8390-60DEC6D64D55}" presName="parTx" presStyleLbl="revTx" presStyleIdx="3" presStyleCnt="4">
        <dgm:presLayoutVars>
          <dgm:chMax val="0"/>
          <dgm:chPref val="0"/>
        </dgm:presLayoutVars>
      </dgm:prSet>
      <dgm:spPr/>
    </dgm:pt>
  </dgm:ptLst>
  <dgm:cxnLst>
    <dgm:cxn modelId="{8C3F7A04-6AA3-4E76-84ED-196B3C8082F5}" srcId="{99C7E7E0-612B-49C5-82E2-2DD1F1E8C400}" destId="{17CABD8F-A6E8-4802-BED8-CB5AB340B0FF}" srcOrd="1" destOrd="0" parTransId="{237D2FEB-FE9E-4B23-A79A-BEAA08CBEB8A}" sibTransId="{D7065823-EE3F-42E0-8D1A-A31B2B9B782E}"/>
    <dgm:cxn modelId="{32C7CA84-E051-D241-B45E-B5EA54DD7223}" type="presOf" srcId="{19F56504-E3B7-4FA2-8390-60DEC6D64D55}" destId="{C0808289-3AE3-4D09-982E-2079C9FA1ABF}" srcOrd="0" destOrd="0" presId="urn:microsoft.com/office/officeart/2018/2/layout/IconVerticalSolidList"/>
    <dgm:cxn modelId="{E1971185-12DC-4AFD-B147-BC68BEF3BA3B}" srcId="{99C7E7E0-612B-49C5-82E2-2DD1F1E8C400}" destId="{19F56504-E3B7-4FA2-8390-60DEC6D64D55}" srcOrd="3" destOrd="0" parTransId="{9E8D653A-8C96-4B4D-AA79-3376E7D6E219}" sibTransId="{1EF11BC1-57A0-4B58-9D9A-5F89A50F1DBB}"/>
    <dgm:cxn modelId="{1B1C6386-E056-EC4F-996D-ECDE9B26B30C}" type="presOf" srcId="{831D56FC-0726-4078-81A1-C0E11A4B56BC}" destId="{A6DC36A2-243C-456E-A4CC-99062802AC7C}" srcOrd="0" destOrd="0" presId="urn:microsoft.com/office/officeart/2018/2/layout/IconVerticalSolidList"/>
    <dgm:cxn modelId="{F2BF41D3-FBF6-432F-989E-3B03298ECAD9}" srcId="{99C7E7E0-612B-49C5-82E2-2DD1F1E8C400}" destId="{831D56FC-0726-4078-81A1-C0E11A4B56BC}" srcOrd="2" destOrd="0" parTransId="{2A8F69EC-EF39-4B89-A18E-5D42BB41085B}" sibTransId="{4A137837-117C-4DB0-AFA1-72532717B475}"/>
    <dgm:cxn modelId="{BB5CC2DA-E1AD-6D4D-B471-FF33398B22B1}" type="presOf" srcId="{99C7E7E0-612B-49C5-82E2-2DD1F1E8C400}" destId="{FD813C5C-2B52-4657-A805-365AE10ACCD0}" srcOrd="0" destOrd="0" presId="urn:microsoft.com/office/officeart/2018/2/layout/IconVerticalSolidList"/>
    <dgm:cxn modelId="{130CA8E3-56FC-1B4C-A359-54259457B6B5}" type="presOf" srcId="{17CABD8F-A6E8-4802-BED8-CB5AB340B0FF}" destId="{DCA3D2FA-2CDE-4827-BCC8-464018A6FB7A}" srcOrd="0" destOrd="0" presId="urn:microsoft.com/office/officeart/2018/2/layout/IconVerticalSolidList"/>
    <dgm:cxn modelId="{8E359BEA-35C1-4266-A693-23E83ED4CF8C}" srcId="{99C7E7E0-612B-49C5-82E2-2DD1F1E8C400}" destId="{ED1C13A9-FF6B-46C1-8184-A45DA59E4A61}" srcOrd="0" destOrd="0" parTransId="{87DE06DA-AC72-4F2E-A38F-267B8F2303B6}" sibTransId="{2BDB5454-2AC5-4E2D-B68B-E8DAF124BD11}"/>
    <dgm:cxn modelId="{272103FB-CB44-FF4F-8292-95FA9AC4EB04}" type="presOf" srcId="{ED1C13A9-FF6B-46C1-8184-A45DA59E4A61}" destId="{D2A7C1B9-A9DB-47C7-8A82-021BC4175F78}" srcOrd="0" destOrd="0" presId="urn:microsoft.com/office/officeart/2018/2/layout/IconVerticalSolidList"/>
    <dgm:cxn modelId="{687BEA7B-FE8B-DA45-A3FF-3C4B39AD2034}" type="presParOf" srcId="{FD813C5C-2B52-4657-A805-365AE10ACCD0}" destId="{1AA3159F-462D-458F-B222-686015E0DB5A}" srcOrd="0" destOrd="0" presId="urn:microsoft.com/office/officeart/2018/2/layout/IconVerticalSolidList"/>
    <dgm:cxn modelId="{C89863ED-1262-4C42-A9E0-882CA6C145EF}" type="presParOf" srcId="{1AA3159F-462D-458F-B222-686015E0DB5A}" destId="{B1FC5B27-89B8-4A3A-A2AC-3463FD0996EB}" srcOrd="0" destOrd="0" presId="urn:microsoft.com/office/officeart/2018/2/layout/IconVerticalSolidList"/>
    <dgm:cxn modelId="{922344EB-04BA-AA40-8DB8-7CDED1333FEE}" type="presParOf" srcId="{1AA3159F-462D-458F-B222-686015E0DB5A}" destId="{78414C29-6FC8-4A08-8EEA-5C53CF8BA604}" srcOrd="1" destOrd="0" presId="urn:microsoft.com/office/officeart/2018/2/layout/IconVerticalSolidList"/>
    <dgm:cxn modelId="{BF4E919C-6733-E747-B752-08AA007763CD}" type="presParOf" srcId="{1AA3159F-462D-458F-B222-686015E0DB5A}" destId="{27B7FAF0-979F-4208-A07B-C5D176FEFD3A}" srcOrd="2" destOrd="0" presId="urn:microsoft.com/office/officeart/2018/2/layout/IconVerticalSolidList"/>
    <dgm:cxn modelId="{8CDF127D-DCBB-1F46-86C8-02597D4AD863}" type="presParOf" srcId="{1AA3159F-462D-458F-B222-686015E0DB5A}" destId="{D2A7C1B9-A9DB-47C7-8A82-021BC4175F78}" srcOrd="3" destOrd="0" presId="urn:microsoft.com/office/officeart/2018/2/layout/IconVerticalSolidList"/>
    <dgm:cxn modelId="{4C01C2A8-D7CD-D343-AD89-13A01977BB14}" type="presParOf" srcId="{FD813C5C-2B52-4657-A805-365AE10ACCD0}" destId="{15FD767D-6D72-4786-975A-C2E702925A38}" srcOrd="1" destOrd="0" presId="urn:microsoft.com/office/officeart/2018/2/layout/IconVerticalSolidList"/>
    <dgm:cxn modelId="{8E40FEBF-A28C-8C49-9A15-640E25F96194}" type="presParOf" srcId="{FD813C5C-2B52-4657-A805-365AE10ACCD0}" destId="{7B1924A3-CDB2-48AC-BB27-AA0E1E7BA194}" srcOrd="2" destOrd="0" presId="urn:microsoft.com/office/officeart/2018/2/layout/IconVerticalSolidList"/>
    <dgm:cxn modelId="{D337D343-7288-B446-9AA3-D6E921DD0606}" type="presParOf" srcId="{7B1924A3-CDB2-48AC-BB27-AA0E1E7BA194}" destId="{2A8E60F0-6DB5-4840-8C5E-1925DC9CF597}" srcOrd="0" destOrd="0" presId="urn:microsoft.com/office/officeart/2018/2/layout/IconVerticalSolidList"/>
    <dgm:cxn modelId="{66806D48-0A19-074F-BCDB-9A37BC26C4F1}" type="presParOf" srcId="{7B1924A3-CDB2-48AC-BB27-AA0E1E7BA194}" destId="{CEA1A36E-E85C-49FE-A00A-914028F7DF99}" srcOrd="1" destOrd="0" presId="urn:microsoft.com/office/officeart/2018/2/layout/IconVerticalSolidList"/>
    <dgm:cxn modelId="{0D60D1D7-21D5-EC48-8805-CAE757F65F2F}" type="presParOf" srcId="{7B1924A3-CDB2-48AC-BB27-AA0E1E7BA194}" destId="{2AB9CAC2-F227-4CCE-AC2A-4179EC3C73B9}" srcOrd="2" destOrd="0" presId="urn:microsoft.com/office/officeart/2018/2/layout/IconVerticalSolidList"/>
    <dgm:cxn modelId="{C5E2E6C5-443C-1948-8332-69A647640C1C}" type="presParOf" srcId="{7B1924A3-CDB2-48AC-BB27-AA0E1E7BA194}" destId="{DCA3D2FA-2CDE-4827-BCC8-464018A6FB7A}" srcOrd="3" destOrd="0" presId="urn:microsoft.com/office/officeart/2018/2/layout/IconVerticalSolidList"/>
    <dgm:cxn modelId="{94FA26F1-2ED8-C447-9ED6-9AFE43B25E86}" type="presParOf" srcId="{FD813C5C-2B52-4657-A805-365AE10ACCD0}" destId="{FB5078F7-135E-403A-93CF-6E73A0232E51}" srcOrd="3" destOrd="0" presId="urn:microsoft.com/office/officeart/2018/2/layout/IconVerticalSolidList"/>
    <dgm:cxn modelId="{A22C1F26-A5AA-964B-A017-7FCD366F065E}" type="presParOf" srcId="{FD813C5C-2B52-4657-A805-365AE10ACCD0}" destId="{FD12CCA6-5377-4E25-9F72-CCE1BA700A8C}" srcOrd="4" destOrd="0" presId="urn:microsoft.com/office/officeart/2018/2/layout/IconVerticalSolidList"/>
    <dgm:cxn modelId="{A338FE08-FFCC-274E-8AC3-B20EAAFAD211}" type="presParOf" srcId="{FD12CCA6-5377-4E25-9F72-CCE1BA700A8C}" destId="{A6CD6D5E-8A44-4D44-B259-FD7AB62B80E1}" srcOrd="0" destOrd="0" presId="urn:microsoft.com/office/officeart/2018/2/layout/IconVerticalSolidList"/>
    <dgm:cxn modelId="{08F8DD6B-DC79-F045-9AED-AC0EED7C7257}" type="presParOf" srcId="{FD12CCA6-5377-4E25-9F72-CCE1BA700A8C}" destId="{ED8ACCF3-82F4-416E-B82D-654B21455F09}" srcOrd="1" destOrd="0" presId="urn:microsoft.com/office/officeart/2018/2/layout/IconVerticalSolidList"/>
    <dgm:cxn modelId="{3D4F333A-7D50-4148-99E0-EA92ECEB508A}" type="presParOf" srcId="{FD12CCA6-5377-4E25-9F72-CCE1BA700A8C}" destId="{7E21E9D3-3C55-45A7-850A-F1329566E927}" srcOrd="2" destOrd="0" presId="urn:microsoft.com/office/officeart/2018/2/layout/IconVerticalSolidList"/>
    <dgm:cxn modelId="{69B2E189-F4AC-3D4F-9091-C9E0F0149202}" type="presParOf" srcId="{FD12CCA6-5377-4E25-9F72-CCE1BA700A8C}" destId="{A6DC36A2-243C-456E-A4CC-99062802AC7C}" srcOrd="3" destOrd="0" presId="urn:microsoft.com/office/officeart/2018/2/layout/IconVerticalSolidList"/>
    <dgm:cxn modelId="{B60EE67F-C7D5-5742-A4C2-66391E3515FB}" type="presParOf" srcId="{FD813C5C-2B52-4657-A805-365AE10ACCD0}" destId="{D918395B-1939-43AC-B2CA-0C61063B43A5}" srcOrd="5" destOrd="0" presId="urn:microsoft.com/office/officeart/2018/2/layout/IconVerticalSolidList"/>
    <dgm:cxn modelId="{F0918C00-E80D-5548-83FB-2F6945A54667}" type="presParOf" srcId="{FD813C5C-2B52-4657-A805-365AE10ACCD0}" destId="{8971EA5E-90BA-47D3-9407-DBD67125A716}" srcOrd="6" destOrd="0" presId="urn:microsoft.com/office/officeart/2018/2/layout/IconVerticalSolidList"/>
    <dgm:cxn modelId="{33A73027-788E-E94E-B71B-53F2064927C2}" type="presParOf" srcId="{8971EA5E-90BA-47D3-9407-DBD67125A716}" destId="{E5FBDAF0-2AAF-46AD-B437-CF749DDDB272}" srcOrd="0" destOrd="0" presId="urn:microsoft.com/office/officeart/2018/2/layout/IconVerticalSolidList"/>
    <dgm:cxn modelId="{E8BD21C6-2F72-5F4D-9001-2A43D0D54E4B}" type="presParOf" srcId="{8971EA5E-90BA-47D3-9407-DBD67125A716}" destId="{D28A0340-7F4F-46BC-8F75-25EC01435064}" srcOrd="1" destOrd="0" presId="urn:microsoft.com/office/officeart/2018/2/layout/IconVerticalSolidList"/>
    <dgm:cxn modelId="{B1268EA2-72A0-F44F-A799-7EFDC67A2C35}" type="presParOf" srcId="{8971EA5E-90BA-47D3-9407-DBD67125A716}" destId="{07BFB114-A18F-4A9F-B274-C71C78FBADFB}" srcOrd="2" destOrd="0" presId="urn:microsoft.com/office/officeart/2018/2/layout/IconVerticalSolidList"/>
    <dgm:cxn modelId="{7C3D1A65-E198-CE46-9652-8028AEE4F081}" type="presParOf" srcId="{8971EA5E-90BA-47D3-9407-DBD67125A716}" destId="{C0808289-3AE3-4D09-982E-2079C9FA1A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529B6B-1264-4619-8925-F267C0E7965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994EB24-C25F-4198-9BF7-C61800CE39CC}">
      <dgm:prSet/>
      <dgm:spPr/>
      <dgm:t>
        <a:bodyPr/>
        <a:lstStyle/>
        <a:p>
          <a:r>
            <a:rPr lang="de-DE" b="1" dirty="0"/>
            <a:t>Bildkonvertierung zu RGB</a:t>
          </a:r>
          <a:r>
            <a:rPr lang="de-DE" dirty="0"/>
            <a:t>: Standardisierung des Bildformats, um konsistente Daten für das Modelltraining zu gewährleisten.</a:t>
          </a:r>
          <a:endParaRPr lang="en-US" dirty="0"/>
        </a:p>
      </dgm:t>
    </dgm:pt>
    <dgm:pt modelId="{60B264AC-8EB5-47BB-9833-DC5B20779D86}" type="parTrans" cxnId="{8C2A7457-8ED6-4CF0-8AA3-187153D80C03}">
      <dgm:prSet/>
      <dgm:spPr/>
      <dgm:t>
        <a:bodyPr/>
        <a:lstStyle/>
        <a:p>
          <a:endParaRPr lang="en-US"/>
        </a:p>
      </dgm:t>
    </dgm:pt>
    <dgm:pt modelId="{08C993EB-09DF-43FC-88AD-DBAAEBC057D5}" type="sibTrans" cxnId="{8C2A7457-8ED6-4CF0-8AA3-187153D80C03}">
      <dgm:prSet/>
      <dgm:spPr/>
      <dgm:t>
        <a:bodyPr/>
        <a:lstStyle/>
        <a:p>
          <a:endParaRPr lang="en-US"/>
        </a:p>
      </dgm:t>
    </dgm:pt>
    <dgm:pt modelId="{7069D698-6983-4D4A-935E-76414B6A475D}">
      <dgm:prSet/>
      <dgm:spPr/>
      <dgm:t>
        <a:bodyPr/>
        <a:lstStyle/>
        <a:p>
          <a:r>
            <a:rPr lang="de-DE" b="1" dirty="0"/>
            <a:t>Normalisierung</a:t>
          </a:r>
          <a:r>
            <a:rPr lang="de-DE" dirty="0"/>
            <a:t>: Standardisierung der Pixelwerte (Mittelwert und Standardabweichung), was hilft, den Trainingsprozess zu beschleunigen und die Konvergenz zu verbessern.</a:t>
          </a:r>
          <a:endParaRPr lang="en-US" dirty="0"/>
        </a:p>
      </dgm:t>
    </dgm:pt>
    <dgm:pt modelId="{BE8D37CC-8F22-41C3-AB74-249BCF2A13C2}" type="parTrans" cxnId="{6D2D28AF-4F50-440A-913A-00C8ACCD4C24}">
      <dgm:prSet/>
      <dgm:spPr/>
      <dgm:t>
        <a:bodyPr/>
        <a:lstStyle/>
        <a:p>
          <a:endParaRPr lang="en-US"/>
        </a:p>
      </dgm:t>
    </dgm:pt>
    <dgm:pt modelId="{BBE92E46-7C24-4C3F-9B67-FEE10447DA7C}" type="sibTrans" cxnId="{6D2D28AF-4F50-440A-913A-00C8ACCD4C24}">
      <dgm:prSet/>
      <dgm:spPr/>
      <dgm:t>
        <a:bodyPr/>
        <a:lstStyle/>
        <a:p>
          <a:endParaRPr lang="en-US"/>
        </a:p>
      </dgm:t>
    </dgm:pt>
    <dgm:pt modelId="{F6596C83-C8BB-4C0E-8AC1-FF99B8841807}">
      <dgm:prSet/>
      <dgm:spPr/>
      <dgm:t>
        <a:bodyPr/>
        <a:lstStyle/>
        <a:p>
          <a:r>
            <a:rPr lang="de-DE" b="1" dirty="0"/>
            <a:t>Data Augmentation</a:t>
          </a:r>
          <a:r>
            <a:rPr lang="de-DE" dirty="0"/>
            <a:t>: Erhöhung der Datenmenge und Diversität durch zufällige Modifikationen</a:t>
          </a:r>
          <a:endParaRPr lang="en-US" dirty="0"/>
        </a:p>
      </dgm:t>
    </dgm:pt>
    <dgm:pt modelId="{96EA42C2-63A2-4D0B-AE54-3A9C6426673D}" type="parTrans" cxnId="{4B17074A-57F8-42D9-B792-4E76EE61F703}">
      <dgm:prSet/>
      <dgm:spPr/>
      <dgm:t>
        <a:bodyPr/>
        <a:lstStyle/>
        <a:p>
          <a:endParaRPr lang="en-US"/>
        </a:p>
      </dgm:t>
    </dgm:pt>
    <dgm:pt modelId="{E5517998-6F0A-40E4-9A4D-F9AA6D5CD601}" type="sibTrans" cxnId="{4B17074A-57F8-42D9-B792-4E76EE61F703}">
      <dgm:prSet/>
      <dgm:spPr/>
      <dgm:t>
        <a:bodyPr/>
        <a:lstStyle/>
        <a:p>
          <a:endParaRPr lang="en-US"/>
        </a:p>
      </dgm:t>
    </dgm:pt>
    <dgm:pt modelId="{99A9281A-6404-BE48-AEDD-859BBC6F3AD7}" type="pres">
      <dgm:prSet presAssocID="{78529B6B-1264-4619-8925-F267C0E7965E}" presName="vert0" presStyleCnt="0">
        <dgm:presLayoutVars>
          <dgm:dir/>
          <dgm:animOne val="branch"/>
          <dgm:animLvl val="lvl"/>
        </dgm:presLayoutVars>
      </dgm:prSet>
      <dgm:spPr/>
    </dgm:pt>
    <dgm:pt modelId="{746438F0-3A96-3E4C-93AE-A83DA13F4DBB}" type="pres">
      <dgm:prSet presAssocID="{4994EB24-C25F-4198-9BF7-C61800CE39CC}" presName="thickLine" presStyleLbl="alignNode1" presStyleIdx="0" presStyleCnt="3"/>
      <dgm:spPr/>
    </dgm:pt>
    <dgm:pt modelId="{62640858-DCAF-1341-87ED-26EAC6E9483F}" type="pres">
      <dgm:prSet presAssocID="{4994EB24-C25F-4198-9BF7-C61800CE39CC}" presName="horz1" presStyleCnt="0"/>
      <dgm:spPr/>
    </dgm:pt>
    <dgm:pt modelId="{345BCCD3-1EA7-1246-BA24-A3DC300EC3B4}" type="pres">
      <dgm:prSet presAssocID="{4994EB24-C25F-4198-9BF7-C61800CE39CC}" presName="tx1" presStyleLbl="revTx" presStyleIdx="0" presStyleCnt="3"/>
      <dgm:spPr/>
    </dgm:pt>
    <dgm:pt modelId="{63ED2B15-0383-1C4E-AAF4-49D1FDA2F743}" type="pres">
      <dgm:prSet presAssocID="{4994EB24-C25F-4198-9BF7-C61800CE39CC}" presName="vert1" presStyleCnt="0"/>
      <dgm:spPr/>
    </dgm:pt>
    <dgm:pt modelId="{1138D0E9-48CF-3144-AAF5-32E1E6D6168E}" type="pres">
      <dgm:prSet presAssocID="{7069D698-6983-4D4A-935E-76414B6A475D}" presName="thickLine" presStyleLbl="alignNode1" presStyleIdx="1" presStyleCnt="3"/>
      <dgm:spPr/>
    </dgm:pt>
    <dgm:pt modelId="{CAF2E2B0-3891-7240-8D23-96A5618271DC}" type="pres">
      <dgm:prSet presAssocID="{7069D698-6983-4D4A-935E-76414B6A475D}" presName="horz1" presStyleCnt="0"/>
      <dgm:spPr/>
    </dgm:pt>
    <dgm:pt modelId="{B9033BDD-5EFF-CE48-B2C6-7EC4D6A9D9B0}" type="pres">
      <dgm:prSet presAssocID="{7069D698-6983-4D4A-935E-76414B6A475D}" presName="tx1" presStyleLbl="revTx" presStyleIdx="1" presStyleCnt="3"/>
      <dgm:spPr/>
    </dgm:pt>
    <dgm:pt modelId="{6141DFE6-84EF-184A-BA2E-24D59CE286C3}" type="pres">
      <dgm:prSet presAssocID="{7069D698-6983-4D4A-935E-76414B6A475D}" presName="vert1" presStyleCnt="0"/>
      <dgm:spPr/>
    </dgm:pt>
    <dgm:pt modelId="{C1724772-3884-8942-9CBB-7A5DDBE2A611}" type="pres">
      <dgm:prSet presAssocID="{F6596C83-C8BB-4C0E-8AC1-FF99B8841807}" presName="thickLine" presStyleLbl="alignNode1" presStyleIdx="2" presStyleCnt="3"/>
      <dgm:spPr/>
    </dgm:pt>
    <dgm:pt modelId="{F94062D7-7C1D-8E4D-9351-9DB5D3D8E227}" type="pres">
      <dgm:prSet presAssocID="{F6596C83-C8BB-4C0E-8AC1-FF99B8841807}" presName="horz1" presStyleCnt="0"/>
      <dgm:spPr/>
    </dgm:pt>
    <dgm:pt modelId="{1023C439-3FD3-F34F-B8AD-91D0DF812376}" type="pres">
      <dgm:prSet presAssocID="{F6596C83-C8BB-4C0E-8AC1-FF99B8841807}" presName="tx1" presStyleLbl="revTx" presStyleIdx="2" presStyleCnt="3"/>
      <dgm:spPr/>
    </dgm:pt>
    <dgm:pt modelId="{C88CFA52-94C2-D74B-9C3C-E6751AA13FD8}" type="pres">
      <dgm:prSet presAssocID="{F6596C83-C8BB-4C0E-8AC1-FF99B8841807}" presName="vert1" presStyleCnt="0"/>
      <dgm:spPr/>
    </dgm:pt>
  </dgm:ptLst>
  <dgm:cxnLst>
    <dgm:cxn modelId="{2F7EFB23-827C-0A4C-BD85-786B7F49D807}" type="presOf" srcId="{4994EB24-C25F-4198-9BF7-C61800CE39CC}" destId="{345BCCD3-1EA7-1246-BA24-A3DC300EC3B4}" srcOrd="0" destOrd="0" presId="urn:microsoft.com/office/officeart/2008/layout/LinedList"/>
    <dgm:cxn modelId="{FDA0983B-FF54-784F-8801-993B96462298}" type="presOf" srcId="{78529B6B-1264-4619-8925-F267C0E7965E}" destId="{99A9281A-6404-BE48-AEDD-859BBC6F3AD7}" srcOrd="0" destOrd="0" presId="urn:microsoft.com/office/officeart/2008/layout/LinedList"/>
    <dgm:cxn modelId="{4B17074A-57F8-42D9-B792-4E76EE61F703}" srcId="{78529B6B-1264-4619-8925-F267C0E7965E}" destId="{F6596C83-C8BB-4C0E-8AC1-FF99B8841807}" srcOrd="2" destOrd="0" parTransId="{96EA42C2-63A2-4D0B-AE54-3A9C6426673D}" sibTransId="{E5517998-6F0A-40E4-9A4D-F9AA6D5CD601}"/>
    <dgm:cxn modelId="{8C2A7457-8ED6-4CF0-8AA3-187153D80C03}" srcId="{78529B6B-1264-4619-8925-F267C0E7965E}" destId="{4994EB24-C25F-4198-9BF7-C61800CE39CC}" srcOrd="0" destOrd="0" parTransId="{60B264AC-8EB5-47BB-9833-DC5B20779D86}" sibTransId="{08C993EB-09DF-43FC-88AD-DBAAEBC057D5}"/>
    <dgm:cxn modelId="{758E0966-6BED-F744-ABCE-C0D2DB677475}" type="presOf" srcId="{F6596C83-C8BB-4C0E-8AC1-FF99B8841807}" destId="{1023C439-3FD3-F34F-B8AD-91D0DF812376}" srcOrd="0" destOrd="0" presId="urn:microsoft.com/office/officeart/2008/layout/LinedList"/>
    <dgm:cxn modelId="{6D2D28AF-4F50-440A-913A-00C8ACCD4C24}" srcId="{78529B6B-1264-4619-8925-F267C0E7965E}" destId="{7069D698-6983-4D4A-935E-76414B6A475D}" srcOrd="1" destOrd="0" parTransId="{BE8D37CC-8F22-41C3-AB74-249BCF2A13C2}" sibTransId="{BBE92E46-7C24-4C3F-9B67-FEE10447DA7C}"/>
    <dgm:cxn modelId="{55334BB0-D15E-5F4E-AB8D-9E6A8404379A}" type="presOf" srcId="{7069D698-6983-4D4A-935E-76414B6A475D}" destId="{B9033BDD-5EFF-CE48-B2C6-7EC4D6A9D9B0}" srcOrd="0" destOrd="0" presId="urn:microsoft.com/office/officeart/2008/layout/LinedList"/>
    <dgm:cxn modelId="{4BEA6958-1384-C84A-9A29-36DD79E4BB78}" type="presParOf" srcId="{99A9281A-6404-BE48-AEDD-859BBC6F3AD7}" destId="{746438F0-3A96-3E4C-93AE-A83DA13F4DBB}" srcOrd="0" destOrd="0" presId="urn:microsoft.com/office/officeart/2008/layout/LinedList"/>
    <dgm:cxn modelId="{0FE08583-1BAC-6D4F-8C87-2DB2579E31E0}" type="presParOf" srcId="{99A9281A-6404-BE48-AEDD-859BBC6F3AD7}" destId="{62640858-DCAF-1341-87ED-26EAC6E9483F}" srcOrd="1" destOrd="0" presId="urn:microsoft.com/office/officeart/2008/layout/LinedList"/>
    <dgm:cxn modelId="{C4ABA4D3-CA04-294D-AA3F-A89017B95411}" type="presParOf" srcId="{62640858-DCAF-1341-87ED-26EAC6E9483F}" destId="{345BCCD3-1EA7-1246-BA24-A3DC300EC3B4}" srcOrd="0" destOrd="0" presId="urn:microsoft.com/office/officeart/2008/layout/LinedList"/>
    <dgm:cxn modelId="{3F0EFB4B-B7DB-614D-9AED-236785E8527F}" type="presParOf" srcId="{62640858-DCAF-1341-87ED-26EAC6E9483F}" destId="{63ED2B15-0383-1C4E-AAF4-49D1FDA2F743}" srcOrd="1" destOrd="0" presId="urn:microsoft.com/office/officeart/2008/layout/LinedList"/>
    <dgm:cxn modelId="{4A8E6E1C-F7F9-304D-AD48-8BEFC33204E2}" type="presParOf" srcId="{99A9281A-6404-BE48-AEDD-859BBC6F3AD7}" destId="{1138D0E9-48CF-3144-AAF5-32E1E6D6168E}" srcOrd="2" destOrd="0" presId="urn:microsoft.com/office/officeart/2008/layout/LinedList"/>
    <dgm:cxn modelId="{235DD395-4FEF-4045-97F0-989CE97BA777}" type="presParOf" srcId="{99A9281A-6404-BE48-AEDD-859BBC6F3AD7}" destId="{CAF2E2B0-3891-7240-8D23-96A5618271DC}" srcOrd="3" destOrd="0" presId="urn:microsoft.com/office/officeart/2008/layout/LinedList"/>
    <dgm:cxn modelId="{813717F8-FABC-A544-8EFB-3F84391F4083}" type="presParOf" srcId="{CAF2E2B0-3891-7240-8D23-96A5618271DC}" destId="{B9033BDD-5EFF-CE48-B2C6-7EC4D6A9D9B0}" srcOrd="0" destOrd="0" presId="urn:microsoft.com/office/officeart/2008/layout/LinedList"/>
    <dgm:cxn modelId="{BA65893B-59CB-2543-936C-3296771D3DBF}" type="presParOf" srcId="{CAF2E2B0-3891-7240-8D23-96A5618271DC}" destId="{6141DFE6-84EF-184A-BA2E-24D59CE286C3}" srcOrd="1" destOrd="0" presId="urn:microsoft.com/office/officeart/2008/layout/LinedList"/>
    <dgm:cxn modelId="{7A84E5D1-9D7F-C045-8DD3-7F5FE80E7364}" type="presParOf" srcId="{99A9281A-6404-BE48-AEDD-859BBC6F3AD7}" destId="{C1724772-3884-8942-9CBB-7A5DDBE2A611}" srcOrd="4" destOrd="0" presId="urn:microsoft.com/office/officeart/2008/layout/LinedList"/>
    <dgm:cxn modelId="{8615F3AC-9625-CA41-B19E-58AD05D18B11}" type="presParOf" srcId="{99A9281A-6404-BE48-AEDD-859BBC6F3AD7}" destId="{F94062D7-7C1D-8E4D-9351-9DB5D3D8E227}" srcOrd="5" destOrd="0" presId="urn:microsoft.com/office/officeart/2008/layout/LinedList"/>
    <dgm:cxn modelId="{E7314EAC-2731-094B-9038-D671148F854C}" type="presParOf" srcId="{F94062D7-7C1D-8E4D-9351-9DB5D3D8E227}" destId="{1023C439-3FD3-F34F-B8AD-91D0DF812376}" srcOrd="0" destOrd="0" presId="urn:microsoft.com/office/officeart/2008/layout/LinedList"/>
    <dgm:cxn modelId="{DA262BAD-D43C-FA48-BF4A-06FD684068EA}" type="presParOf" srcId="{F94062D7-7C1D-8E4D-9351-9DB5D3D8E227}" destId="{C88CFA52-94C2-D74B-9C3C-E6751AA13F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287C32-54F4-4AF0-A1DC-F9F9ABAFA2A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E0AEBA-C45F-4382-9A3D-53CBB9EC3A9D}">
      <dgm:prSet/>
      <dgm:spPr/>
      <dgm:t>
        <a:bodyPr/>
        <a:lstStyle/>
        <a:p>
          <a:pPr>
            <a:lnSpc>
              <a:spcPct val="100000"/>
            </a:lnSpc>
          </a:pPr>
          <a:r>
            <a:rPr lang="de-DE" b="1" dirty="0"/>
            <a:t>Optimierungsalgorithmus</a:t>
          </a:r>
          <a:r>
            <a:rPr lang="de-DE" dirty="0"/>
            <a:t>: Verwendung von Adam Optimizer, bekannt für seine Effizienz bei wenig Speicherbedarf und gute Konvergenz bei tiefen Netzwerken.</a:t>
          </a:r>
          <a:endParaRPr lang="en-US" dirty="0"/>
        </a:p>
      </dgm:t>
    </dgm:pt>
    <dgm:pt modelId="{36CAECD2-9693-4619-9ED4-3921D0CA6321}" type="parTrans" cxnId="{73D745B9-D138-4897-BFD8-95CE957753B2}">
      <dgm:prSet/>
      <dgm:spPr/>
      <dgm:t>
        <a:bodyPr/>
        <a:lstStyle/>
        <a:p>
          <a:endParaRPr lang="en-US"/>
        </a:p>
      </dgm:t>
    </dgm:pt>
    <dgm:pt modelId="{33F7EBA7-FE69-447A-A6AC-26224748C385}" type="sibTrans" cxnId="{73D745B9-D138-4897-BFD8-95CE957753B2}">
      <dgm:prSet/>
      <dgm:spPr/>
      <dgm:t>
        <a:bodyPr/>
        <a:lstStyle/>
        <a:p>
          <a:endParaRPr lang="en-US"/>
        </a:p>
      </dgm:t>
    </dgm:pt>
    <dgm:pt modelId="{05EA6E24-2C56-4954-AE64-6EE6ABAE06DE}">
      <dgm:prSet/>
      <dgm:spPr/>
      <dgm:t>
        <a:bodyPr/>
        <a:lstStyle/>
        <a:p>
          <a:pPr>
            <a:lnSpc>
              <a:spcPct val="100000"/>
            </a:lnSpc>
          </a:pPr>
          <a:r>
            <a:rPr lang="de-DE" b="1"/>
            <a:t>Loss-Funktion</a:t>
          </a:r>
          <a:r>
            <a:rPr lang="de-DE"/>
            <a:t>: Cross-Entropy Loss, ideal für Klassifizierungsprobleme, da sie die Wahrscheinlichkeitsunterschiede zwischen den vorhergesagten und tatsächlichen Labels misst.</a:t>
          </a:r>
          <a:endParaRPr lang="en-US"/>
        </a:p>
      </dgm:t>
    </dgm:pt>
    <dgm:pt modelId="{066DB724-3FCF-4258-99C1-5A9D5319CC73}" type="parTrans" cxnId="{C4894050-3019-4211-B651-D85ADE7790C7}">
      <dgm:prSet/>
      <dgm:spPr/>
      <dgm:t>
        <a:bodyPr/>
        <a:lstStyle/>
        <a:p>
          <a:endParaRPr lang="en-US"/>
        </a:p>
      </dgm:t>
    </dgm:pt>
    <dgm:pt modelId="{ABBA5D6E-388B-4C90-B4FB-137269F855B2}" type="sibTrans" cxnId="{C4894050-3019-4211-B651-D85ADE7790C7}">
      <dgm:prSet/>
      <dgm:spPr/>
      <dgm:t>
        <a:bodyPr/>
        <a:lstStyle/>
        <a:p>
          <a:endParaRPr lang="en-US"/>
        </a:p>
      </dgm:t>
    </dgm:pt>
    <dgm:pt modelId="{3C740B9C-752B-463C-A8FB-D29077E6AB27}">
      <dgm:prSet/>
      <dgm:spPr/>
      <dgm:t>
        <a:bodyPr/>
        <a:lstStyle/>
        <a:p>
          <a:pPr>
            <a:lnSpc>
              <a:spcPct val="100000"/>
            </a:lnSpc>
          </a:pPr>
          <a:r>
            <a:rPr lang="de-DE" b="1"/>
            <a:t>Epochen und Batch-Größe</a:t>
          </a:r>
          <a:r>
            <a:rPr lang="de-DE"/>
            <a:t>: Training über mehrere Epochen mit einer Batch-Größe von 32, um eine effiziente Gradientenberechnung und eine stabile Konvergenz zu gewährleisten.</a:t>
          </a:r>
          <a:endParaRPr lang="en-US"/>
        </a:p>
      </dgm:t>
    </dgm:pt>
    <dgm:pt modelId="{5A92EBB7-3B6D-4910-B8B3-51E8DE13F71A}" type="parTrans" cxnId="{A1CB2F14-7C91-4D4E-A5C5-5549BD98D94E}">
      <dgm:prSet/>
      <dgm:spPr/>
      <dgm:t>
        <a:bodyPr/>
        <a:lstStyle/>
        <a:p>
          <a:endParaRPr lang="en-US"/>
        </a:p>
      </dgm:t>
    </dgm:pt>
    <dgm:pt modelId="{4575348C-93DF-42D3-8EF6-E2BF550E3386}" type="sibTrans" cxnId="{A1CB2F14-7C91-4D4E-A5C5-5549BD98D94E}">
      <dgm:prSet/>
      <dgm:spPr/>
      <dgm:t>
        <a:bodyPr/>
        <a:lstStyle/>
        <a:p>
          <a:endParaRPr lang="en-US"/>
        </a:p>
      </dgm:t>
    </dgm:pt>
    <dgm:pt modelId="{8D2185BD-9448-449D-B7F8-70F4F2E8CE8C}" type="pres">
      <dgm:prSet presAssocID="{5C287C32-54F4-4AF0-A1DC-F9F9ABAFA2A7}" presName="root" presStyleCnt="0">
        <dgm:presLayoutVars>
          <dgm:dir/>
          <dgm:resizeHandles val="exact"/>
        </dgm:presLayoutVars>
      </dgm:prSet>
      <dgm:spPr/>
    </dgm:pt>
    <dgm:pt modelId="{DA16712E-92B8-4E43-ADE8-0FA4B7634CBD}" type="pres">
      <dgm:prSet presAssocID="{5AE0AEBA-C45F-4382-9A3D-53CBB9EC3A9D}" presName="compNode" presStyleCnt="0"/>
      <dgm:spPr/>
    </dgm:pt>
    <dgm:pt modelId="{2F2A1401-336F-4971-8708-ACA136738FB0}" type="pres">
      <dgm:prSet presAssocID="{5AE0AEBA-C45F-4382-9A3D-53CBB9EC3A9D}" presName="bgRect" presStyleLbl="bgShp" presStyleIdx="0" presStyleCnt="3"/>
      <dgm:spPr/>
    </dgm:pt>
    <dgm:pt modelId="{1D0E1271-74C6-48D7-B139-CFF31092A5A0}" type="pres">
      <dgm:prSet presAssocID="{5AE0AEBA-C45F-4382-9A3D-53CBB9EC3A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Zahnräder"/>
        </a:ext>
      </dgm:extLst>
    </dgm:pt>
    <dgm:pt modelId="{A266F352-20FF-43E9-B100-3E9B46BCBF1D}" type="pres">
      <dgm:prSet presAssocID="{5AE0AEBA-C45F-4382-9A3D-53CBB9EC3A9D}" presName="spaceRect" presStyleCnt="0"/>
      <dgm:spPr/>
    </dgm:pt>
    <dgm:pt modelId="{7E0EF430-D748-412C-AC5F-99C26CBE7C58}" type="pres">
      <dgm:prSet presAssocID="{5AE0AEBA-C45F-4382-9A3D-53CBB9EC3A9D}" presName="parTx" presStyleLbl="revTx" presStyleIdx="0" presStyleCnt="3">
        <dgm:presLayoutVars>
          <dgm:chMax val="0"/>
          <dgm:chPref val="0"/>
        </dgm:presLayoutVars>
      </dgm:prSet>
      <dgm:spPr/>
    </dgm:pt>
    <dgm:pt modelId="{6FB804C7-AA61-4F96-A040-32D618535420}" type="pres">
      <dgm:prSet presAssocID="{33F7EBA7-FE69-447A-A6AC-26224748C385}" presName="sibTrans" presStyleCnt="0"/>
      <dgm:spPr/>
    </dgm:pt>
    <dgm:pt modelId="{518CC317-1117-4418-84FB-51FC6C963B19}" type="pres">
      <dgm:prSet presAssocID="{05EA6E24-2C56-4954-AE64-6EE6ABAE06DE}" presName="compNode" presStyleCnt="0"/>
      <dgm:spPr/>
    </dgm:pt>
    <dgm:pt modelId="{13BA4432-BE63-4EC0-894B-0D0E49C2CA1B}" type="pres">
      <dgm:prSet presAssocID="{05EA6E24-2C56-4954-AE64-6EE6ABAE06DE}" presName="bgRect" presStyleLbl="bgShp" presStyleIdx="1" presStyleCnt="3"/>
      <dgm:spPr/>
    </dgm:pt>
    <dgm:pt modelId="{13796BC9-8032-4F0E-9FF6-7866E09E60DF}" type="pres">
      <dgm:prSet presAssocID="{05EA6E24-2C56-4954-AE64-6EE6ABAE06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Übertragen"/>
        </a:ext>
      </dgm:extLst>
    </dgm:pt>
    <dgm:pt modelId="{683369F6-A4AE-4E38-8C80-CC7A03BB1FCF}" type="pres">
      <dgm:prSet presAssocID="{05EA6E24-2C56-4954-AE64-6EE6ABAE06DE}" presName="spaceRect" presStyleCnt="0"/>
      <dgm:spPr/>
    </dgm:pt>
    <dgm:pt modelId="{1664113C-D3B5-4D9E-8896-0D771AB8FF63}" type="pres">
      <dgm:prSet presAssocID="{05EA6E24-2C56-4954-AE64-6EE6ABAE06DE}" presName="parTx" presStyleLbl="revTx" presStyleIdx="1" presStyleCnt="3">
        <dgm:presLayoutVars>
          <dgm:chMax val="0"/>
          <dgm:chPref val="0"/>
        </dgm:presLayoutVars>
      </dgm:prSet>
      <dgm:spPr/>
    </dgm:pt>
    <dgm:pt modelId="{A672088A-FD62-4ED3-B909-6720552DA6D5}" type="pres">
      <dgm:prSet presAssocID="{ABBA5D6E-388B-4C90-B4FB-137269F855B2}" presName="sibTrans" presStyleCnt="0"/>
      <dgm:spPr/>
    </dgm:pt>
    <dgm:pt modelId="{4E0C0499-CE8B-485C-AA55-3D2D826EFD6F}" type="pres">
      <dgm:prSet presAssocID="{3C740B9C-752B-463C-A8FB-D29077E6AB27}" presName="compNode" presStyleCnt="0"/>
      <dgm:spPr/>
    </dgm:pt>
    <dgm:pt modelId="{DBC4D0F1-9720-4071-9A7D-B8AD24887EC5}" type="pres">
      <dgm:prSet presAssocID="{3C740B9C-752B-463C-A8FB-D29077E6AB27}" presName="bgRect" presStyleLbl="bgShp" presStyleIdx="2" presStyleCnt="3"/>
      <dgm:spPr/>
    </dgm:pt>
    <dgm:pt modelId="{E173F078-A29F-442C-9394-CC993F6AF4FE}" type="pres">
      <dgm:prSet presAssocID="{3C740B9C-752B-463C-A8FB-D29077E6AB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hweißer"/>
        </a:ext>
      </dgm:extLst>
    </dgm:pt>
    <dgm:pt modelId="{B0DEF4E4-D6F4-47B0-999B-48EC145283F5}" type="pres">
      <dgm:prSet presAssocID="{3C740B9C-752B-463C-A8FB-D29077E6AB27}" presName="spaceRect" presStyleCnt="0"/>
      <dgm:spPr/>
    </dgm:pt>
    <dgm:pt modelId="{3E395AD7-7072-4A8D-AEE9-B44F49260ED9}" type="pres">
      <dgm:prSet presAssocID="{3C740B9C-752B-463C-A8FB-D29077E6AB27}" presName="parTx" presStyleLbl="revTx" presStyleIdx="2" presStyleCnt="3">
        <dgm:presLayoutVars>
          <dgm:chMax val="0"/>
          <dgm:chPref val="0"/>
        </dgm:presLayoutVars>
      </dgm:prSet>
      <dgm:spPr/>
    </dgm:pt>
  </dgm:ptLst>
  <dgm:cxnLst>
    <dgm:cxn modelId="{B1F02E0E-B1CF-344D-AB25-D5EFBAB63963}" type="presOf" srcId="{5C287C32-54F4-4AF0-A1DC-F9F9ABAFA2A7}" destId="{8D2185BD-9448-449D-B7F8-70F4F2E8CE8C}" srcOrd="0" destOrd="0" presId="urn:microsoft.com/office/officeart/2018/2/layout/IconVerticalSolidList"/>
    <dgm:cxn modelId="{A1CB2F14-7C91-4D4E-A5C5-5549BD98D94E}" srcId="{5C287C32-54F4-4AF0-A1DC-F9F9ABAFA2A7}" destId="{3C740B9C-752B-463C-A8FB-D29077E6AB27}" srcOrd="2" destOrd="0" parTransId="{5A92EBB7-3B6D-4910-B8B3-51E8DE13F71A}" sibTransId="{4575348C-93DF-42D3-8EF6-E2BF550E3386}"/>
    <dgm:cxn modelId="{C4894050-3019-4211-B651-D85ADE7790C7}" srcId="{5C287C32-54F4-4AF0-A1DC-F9F9ABAFA2A7}" destId="{05EA6E24-2C56-4954-AE64-6EE6ABAE06DE}" srcOrd="1" destOrd="0" parTransId="{066DB724-3FCF-4258-99C1-5A9D5319CC73}" sibTransId="{ABBA5D6E-388B-4C90-B4FB-137269F855B2}"/>
    <dgm:cxn modelId="{5F23A956-C15E-6C48-B215-B51F74CA4747}" type="presOf" srcId="{3C740B9C-752B-463C-A8FB-D29077E6AB27}" destId="{3E395AD7-7072-4A8D-AEE9-B44F49260ED9}" srcOrd="0" destOrd="0" presId="urn:microsoft.com/office/officeart/2018/2/layout/IconVerticalSolidList"/>
    <dgm:cxn modelId="{73D745B9-D138-4897-BFD8-95CE957753B2}" srcId="{5C287C32-54F4-4AF0-A1DC-F9F9ABAFA2A7}" destId="{5AE0AEBA-C45F-4382-9A3D-53CBB9EC3A9D}" srcOrd="0" destOrd="0" parTransId="{36CAECD2-9693-4619-9ED4-3921D0CA6321}" sibTransId="{33F7EBA7-FE69-447A-A6AC-26224748C385}"/>
    <dgm:cxn modelId="{3193BFD4-4E76-C240-91CD-A796BFE3FE4C}" type="presOf" srcId="{5AE0AEBA-C45F-4382-9A3D-53CBB9EC3A9D}" destId="{7E0EF430-D748-412C-AC5F-99C26CBE7C58}" srcOrd="0" destOrd="0" presId="urn:microsoft.com/office/officeart/2018/2/layout/IconVerticalSolidList"/>
    <dgm:cxn modelId="{63C736DD-E3FA-F346-9DEF-5EDF1C3FD122}" type="presOf" srcId="{05EA6E24-2C56-4954-AE64-6EE6ABAE06DE}" destId="{1664113C-D3B5-4D9E-8896-0D771AB8FF63}" srcOrd="0" destOrd="0" presId="urn:microsoft.com/office/officeart/2018/2/layout/IconVerticalSolidList"/>
    <dgm:cxn modelId="{7646C37D-415B-7149-A6AD-23899DD2C91E}" type="presParOf" srcId="{8D2185BD-9448-449D-B7F8-70F4F2E8CE8C}" destId="{DA16712E-92B8-4E43-ADE8-0FA4B7634CBD}" srcOrd="0" destOrd="0" presId="urn:microsoft.com/office/officeart/2018/2/layout/IconVerticalSolidList"/>
    <dgm:cxn modelId="{C38C2375-F087-6D4C-B552-743008ABAB2E}" type="presParOf" srcId="{DA16712E-92B8-4E43-ADE8-0FA4B7634CBD}" destId="{2F2A1401-336F-4971-8708-ACA136738FB0}" srcOrd="0" destOrd="0" presId="urn:microsoft.com/office/officeart/2018/2/layout/IconVerticalSolidList"/>
    <dgm:cxn modelId="{9299C3DF-D3F8-7F49-9CEC-E2ED72383D60}" type="presParOf" srcId="{DA16712E-92B8-4E43-ADE8-0FA4B7634CBD}" destId="{1D0E1271-74C6-48D7-B139-CFF31092A5A0}" srcOrd="1" destOrd="0" presId="urn:microsoft.com/office/officeart/2018/2/layout/IconVerticalSolidList"/>
    <dgm:cxn modelId="{299E122F-9994-1B49-9390-BBCDD683F05A}" type="presParOf" srcId="{DA16712E-92B8-4E43-ADE8-0FA4B7634CBD}" destId="{A266F352-20FF-43E9-B100-3E9B46BCBF1D}" srcOrd="2" destOrd="0" presId="urn:microsoft.com/office/officeart/2018/2/layout/IconVerticalSolidList"/>
    <dgm:cxn modelId="{8AA563A2-6EC4-284D-992B-A5EE9E59DA6A}" type="presParOf" srcId="{DA16712E-92B8-4E43-ADE8-0FA4B7634CBD}" destId="{7E0EF430-D748-412C-AC5F-99C26CBE7C58}" srcOrd="3" destOrd="0" presId="urn:microsoft.com/office/officeart/2018/2/layout/IconVerticalSolidList"/>
    <dgm:cxn modelId="{5441B104-AAA6-8940-A52E-18ACDF5D5956}" type="presParOf" srcId="{8D2185BD-9448-449D-B7F8-70F4F2E8CE8C}" destId="{6FB804C7-AA61-4F96-A040-32D618535420}" srcOrd="1" destOrd="0" presId="urn:microsoft.com/office/officeart/2018/2/layout/IconVerticalSolidList"/>
    <dgm:cxn modelId="{008DC55D-0FB4-554B-B429-248ED3A4C7EA}" type="presParOf" srcId="{8D2185BD-9448-449D-B7F8-70F4F2E8CE8C}" destId="{518CC317-1117-4418-84FB-51FC6C963B19}" srcOrd="2" destOrd="0" presId="urn:microsoft.com/office/officeart/2018/2/layout/IconVerticalSolidList"/>
    <dgm:cxn modelId="{C876B5CD-D5FF-3649-933D-CA069810BD14}" type="presParOf" srcId="{518CC317-1117-4418-84FB-51FC6C963B19}" destId="{13BA4432-BE63-4EC0-894B-0D0E49C2CA1B}" srcOrd="0" destOrd="0" presId="urn:microsoft.com/office/officeart/2018/2/layout/IconVerticalSolidList"/>
    <dgm:cxn modelId="{93840C98-F0CA-EF4A-9665-BFD1EB5E9329}" type="presParOf" srcId="{518CC317-1117-4418-84FB-51FC6C963B19}" destId="{13796BC9-8032-4F0E-9FF6-7866E09E60DF}" srcOrd="1" destOrd="0" presId="urn:microsoft.com/office/officeart/2018/2/layout/IconVerticalSolidList"/>
    <dgm:cxn modelId="{629F5846-87F6-174A-9FEB-E3BA77C74201}" type="presParOf" srcId="{518CC317-1117-4418-84FB-51FC6C963B19}" destId="{683369F6-A4AE-4E38-8C80-CC7A03BB1FCF}" srcOrd="2" destOrd="0" presId="urn:microsoft.com/office/officeart/2018/2/layout/IconVerticalSolidList"/>
    <dgm:cxn modelId="{AA486BBD-32FB-D247-8D77-41CC24B1E3F5}" type="presParOf" srcId="{518CC317-1117-4418-84FB-51FC6C963B19}" destId="{1664113C-D3B5-4D9E-8896-0D771AB8FF63}" srcOrd="3" destOrd="0" presId="urn:microsoft.com/office/officeart/2018/2/layout/IconVerticalSolidList"/>
    <dgm:cxn modelId="{7A6CF8B2-334F-A24B-8A07-AEBF9D0A3337}" type="presParOf" srcId="{8D2185BD-9448-449D-B7F8-70F4F2E8CE8C}" destId="{A672088A-FD62-4ED3-B909-6720552DA6D5}" srcOrd="3" destOrd="0" presId="urn:microsoft.com/office/officeart/2018/2/layout/IconVerticalSolidList"/>
    <dgm:cxn modelId="{E3DC8D67-A733-6E40-A4BE-7E4600680448}" type="presParOf" srcId="{8D2185BD-9448-449D-B7F8-70F4F2E8CE8C}" destId="{4E0C0499-CE8B-485C-AA55-3D2D826EFD6F}" srcOrd="4" destOrd="0" presId="urn:microsoft.com/office/officeart/2018/2/layout/IconVerticalSolidList"/>
    <dgm:cxn modelId="{3D456DA7-B211-E246-ACCA-8B3B97DB869C}" type="presParOf" srcId="{4E0C0499-CE8B-485C-AA55-3D2D826EFD6F}" destId="{DBC4D0F1-9720-4071-9A7D-B8AD24887EC5}" srcOrd="0" destOrd="0" presId="urn:microsoft.com/office/officeart/2018/2/layout/IconVerticalSolidList"/>
    <dgm:cxn modelId="{26D44677-A8BA-944B-BB97-D19FD19723D1}" type="presParOf" srcId="{4E0C0499-CE8B-485C-AA55-3D2D826EFD6F}" destId="{E173F078-A29F-442C-9394-CC993F6AF4FE}" srcOrd="1" destOrd="0" presId="urn:microsoft.com/office/officeart/2018/2/layout/IconVerticalSolidList"/>
    <dgm:cxn modelId="{98A36648-174D-F54D-8656-8ABDFED81E35}" type="presParOf" srcId="{4E0C0499-CE8B-485C-AA55-3D2D826EFD6F}" destId="{B0DEF4E4-D6F4-47B0-999B-48EC145283F5}" srcOrd="2" destOrd="0" presId="urn:microsoft.com/office/officeart/2018/2/layout/IconVerticalSolidList"/>
    <dgm:cxn modelId="{5E9A210B-0D54-2647-B9F2-1B770FA44E6C}" type="presParOf" srcId="{4E0C0499-CE8B-485C-AA55-3D2D826EFD6F}" destId="{3E395AD7-7072-4A8D-AEE9-B44F49260E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C5B27-89B8-4A3A-A2AC-3463FD0996EB}">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14C29-6FC8-4A08-8EEA-5C53CF8BA604}">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7C1B9-A9DB-47C7-8A82-021BC4175F7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b="1" kern="1200"/>
            <a:t>Struktur</a:t>
          </a:r>
          <a:r>
            <a:rPr lang="de-DE" sz="2200" kern="1200"/>
            <a:t>: Aufgeteilt in drei Hauptverzeichnisse (Training, Validation, Testing) mit Unterordnern für Manga und Classic Comics.</a:t>
          </a:r>
          <a:endParaRPr lang="en-US" sz="2200" kern="1200" dirty="0"/>
        </a:p>
      </dsp:txBody>
      <dsp:txXfrm>
        <a:off x="1057183" y="1805"/>
        <a:ext cx="9458416" cy="915310"/>
      </dsp:txXfrm>
    </dsp:sp>
    <dsp:sp modelId="{2A8E60F0-6DB5-4840-8C5E-1925DC9CF597}">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A1A36E-E85C-49FE-A00A-914028F7DF99}">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A3D2FA-2CDE-4827-BCC8-464018A6FB7A}">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b="1" kern="1200"/>
            <a:t>Gesamtanzahl der Bilder</a:t>
          </a:r>
          <a:r>
            <a:rPr lang="de-DE" sz="2200" kern="1200"/>
            <a:t>: 1921</a:t>
          </a:r>
          <a:endParaRPr lang="en-US" sz="2200" kern="1200"/>
        </a:p>
      </dsp:txBody>
      <dsp:txXfrm>
        <a:off x="1057183" y="1145944"/>
        <a:ext cx="9458416" cy="915310"/>
      </dsp:txXfrm>
    </dsp:sp>
    <dsp:sp modelId="{A6CD6D5E-8A44-4D44-B259-FD7AB62B80E1}">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ACCF3-82F4-416E-B82D-654B21455F09}">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DC36A2-243C-456E-A4CC-99062802AC7C}">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b="1" kern="1200" dirty="0"/>
            <a:t>Aufteilung</a:t>
          </a:r>
          <a:r>
            <a:rPr lang="de-DE" sz="2200" kern="1200" dirty="0"/>
            <a:t>: Gleichmäßig verteilt mit jeweils 50% Manga und 50% Classic Comics.</a:t>
          </a:r>
          <a:endParaRPr lang="en-US" sz="2200" kern="1200" dirty="0"/>
        </a:p>
      </dsp:txBody>
      <dsp:txXfrm>
        <a:off x="1057183" y="2290082"/>
        <a:ext cx="9458416" cy="915310"/>
      </dsp:txXfrm>
    </dsp:sp>
    <dsp:sp modelId="{E5FBDAF0-2AAF-46AD-B437-CF749DDDB272}">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A0340-7F4F-46BC-8F75-25EC0143506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08289-3AE3-4D09-982E-2079C9FA1AB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b="1" kern="1200" dirty="0"/>
            <a:t>Nutzen</a:t>
          </a:r>
          <a:r>
            <a:rPr lang="de-DE" sz="2200" kern="1200" dirty="0"/>
            <a:t>: Ideal für Bildklassifizierungsalgorithmen in der Computer Vision zur Unterscheidung künstlerischer Stile.</a:t>
          </a:r>
          <a:endParaRPr lang="en-US" sz="2200" kern="1200" dirty="0"/>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438F0-3A96-3E4C-93AE-A83DA13F4DBB}">
      <dsp:nvSpPr>
        <dsp:cNvPr id="0" name=""/>
        <dsp:cNvSpPr/>
      </dsp:nvSpPr>
      <dsp:spPr>
        <a:xfrm>
          <a:off x="0" y="212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BCCD3-1EA7-1246-BA24-A3DC300EC3B4}">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DE" sz="2900" b="1" kern="1200" dirty="0"/>
            <a:t>Bildkonvertierung zu RGB</a:t>
          </a:r>
          <a:r>
            <a:rPr lang="de-DE" sz="2900" kern="1200" dirty="0"/>
            <a:t>: Standardisierung des Bildformats, um konsistente Daten für das Modelltraining zu gewährleisten.</a:t>
          </a:r>
          <a:endParaRPr lang="en-US" sz="2900" kern="1200" dirty="0"/>
        </a:p>
      </dsp:txBody>
      <dsp:txXfrm>
        <a:off x="0" y="2124"/>
        <a:ext cx="10515600" cy="1449029"/>
      </dsp:txXfrm>
    </dsp:sp>
    <dsp:sp modelId="{1138D0E9-48CF-3144-AAF5-32E1E6D6168E}">
      <dsp:nvSpPr>
        <dsp:cNvPr id="0" name=""/>
        <dsp:cNvSpPr/>
      </dsp:nvSpPr>
      <dsp:spPr>
        <a:xfrm>
          <a:off x="0" y="145115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033BDD-5EFF-CE48-B2C6-7EC4D6A9D9B0}">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DE" sz="2900" b="1" kern="1200" dirty="0"/>
            <a:t>Normalisierung</a:t>
          </a:r>
          <a:r>
            <a:rPr lang="de-DE" sz="2900" kern="1200" dirty="0"/>
            <a:t>: Standardisierung der Pixelwerte (Mittelwert und Standardabweichung), was hilft, den Trainingsprozess zu beschleunigen und die Konvergenz zu verbessern.</a:t>
          </a:r>
          <a:endParaRPr lang="en-US" sz="2900" kern="1200" dirty="0"/>
        </a:p>
      </dsp:txBody>
      <dsp:txXfrm>
        <a:off x="0" y="1451154"/>
        <a:ext cx="10515600" cy="1449029"/>
      </dsp:txXfrm>
    </dsp:sp>
    <dsp:sp modelId="{C1724772-3884-8942-9CBB-7A5DDBE2A611}">
      <dsp:nvSpPr>
        <dsp:cNvPr id="0" name=""/>
        <dsp:cNvSpPr/>
      </dsp:nvSpPr>
      <dsp:spPr>
        <a:xfrm>
          <a:off x="0" y="290018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3C439-3FD3-F34F-B8AD-91D0DF812376}">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DE" sz="2900" b="1" kern="1200" dirty="0"/>
            <a:t>Data Augmentation</a:t>
          </a:r>
          <a:r>
            <a:rPr lang="de-DE" sz="2900" kern="1200" dirty="0"/>
            <a:t>: Erhöhung der Datenmenge und Diversität durch zufällige Modifikationen</a:t>
          </a:r>
          <a:endParaRPr lang="en-US" sz="2900" kern="1200" dirty="0"/>
        </a:p>
      </dsp:txBody>
      <dsp:txXfrm>
        <a:off x="0" y="2900183"/>
        <a:ext cx="10515600" cy="1449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A1401-336F-4971-8708-ACA136738FB0}">
      <dsp:nvSpPr>
        <dsp:cNvPr id="0" name=""/>
        <dsp:cNvSpPr/>
      </dsp:nvSpPr>
      <dsp:spPr>
        <a:xfrm>
          <a:off x="0" y="529"/>
          <a:ext cx="10989527" cy="123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0E1271-74C6-48D7-B139-CFF31092A5A0}">
      <dsp:nvSpPr>
        <dsp:cNvPr id="0" name=""/>
        <dsp:cNvSpPr/>
      </dsp:nvSpPr>
      <dsp:spPr>
        <a:xfrm>
          <a:off x="374870" y="279358"/>
          <a:ext cx="681582" cy="681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EF430-D748-412C-AC5F-99C26CBE7C58}">
      <dsp:nvSpPr>
        <dsp:cNvPr id="0" name=""/>
        <dsp:cNvSpPr/>
      </dsp:nvSpPr>
      <dsp:spPr>
        <a:xfrm>
          <a:off x="1431323" y="529"/>
          <a:ext cx="9558203" cy="123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3" tIns="131153" rIns="131153" bIns="131153" numCol="1" spcCol="1270" anchor="ctr" anchorCtr="0">
          <a:noAutofit/>
        </a:bodyPr>
        <a:lstStyle/>
        <a:p>
          <a:pPr marL="0" lvl="0" indent="0" algn="l" defTabSz="933450">
            <a:lnSpc>
              <a:spcPct val="100000"/>
            </a:lnSpc>
            <a:spcBef>
              <a:spcPct val="0"/>
            </a:spcBef>
            <a:spcAft>
              <a:spcPct val="35000"/>
            </a:spcAft>
            <a:buNone/>
          </a:pPr>
          <a:r>
            <a:rPr lang="de-DE" sz="2100" b="1" kern="1200" dirty="0"/>
            <a:t>Optimierungsalgorithmus</a:t>
          </a:r>
          <a:r>
            <a:rPr lang="de-DE" sz="2100" kern="1200" dirty="0"/>
            <a:t>: Verwendung von Adam Optimizer, bekannt für seine Effizienz bei wenig Speicherbedarf und gute Konvergenz bei tiefen Netzwerken.</a:t>
          </a:r>
          <a:endParaRPr lang="en-US" sz="2100" kern="1200" dirty="0"/>
        </a:p>
      </dsp:txBody>
      <dsp:txXfrm>
        <a:off x="1431323" y="529"/>
        <a:ext cx="9558203" cy="1239240"/>
      </dsp:txXfrm>
    </dsp:sp>
    <dsp:sp modelId="{13BA4432-BE63-4EC0-894B-0D0E49C2CA1B}">
      <dsp:nvSpPr>
        <dsp:cNvPr id="0" name=""/>
        <dsp:cNvSpPr/>
      </dsp:nvSpPr>
      <dsp:spPr>
        <a:xfrm>
          <a:off x="0" y="1549580"/>
          <a:ext cx="10989527" cy="123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796BC9-8032-4F0E-9FF6-7866E09E60DF}">
      <dsp:nvSpPr>
        <dsp:cNvPr id="0" name=""/>
        <dsp:cNvSpPr/>
      </dsp:nvSpPr>
      <dsp:spPr>
        <a:xfrm>
          <a:off x="374870" y="1828409"/>
          <a:ext cx="681582" cy="681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4113C-D3B5-4D9E-8896-0D771AB8FF63}">
      <dsp:nvSpPr>
        <dsp:cNvPr id="0" name=""/>
        <dsp:cNvSpPr/>
      </dsp:nvSpPr>
      <dsp:spPr>
        <a:xfrm>
          <a:off x="1431323" y="1549580"/>
          <a:ext cx="9558203" cy="123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3" tIns="131153" rIns="131153" bIns="131153" numCol="1" spcCol="1270" anchor="ctr" anchorCtr="0">
          <a:noAutofit/>
        </a:bodyPr>
        <a:lstStyle/>
        <a:p>
          <a:pPr marL="0" lvl="0" indent="0" algn="l" defTabSz="933450">
            <a:lnSpc>
              <a:spcPct val="100000"/>
            </a:lnSpc>
            <a:spcBef>
              <a:spcPct val="0"/>
            </a:spcBef>
            <a:spcAft>
              <a:spcPct val="35000"/>
            </a:spcAft>
            <a:buNone/>
          </a:pPr>
          <a:r>
            <a:rPr lang="de-DE" sz="2100" b="1" kern="1200"/>
            <a:t>Loss-Funktion</a:t>
          </a:r>
          <a:r>
            <a:rPr lang="de-DE" sz="2100" kern="1200"/>
            <a:t>: Cross-Entropy Loss, ideal für Klassifizierungsprobleme, da sie die Wahrscheinlichkeitsunterschiede zwischen den vorhergesagten und tatsächlichen Labels misst.</a:t>
          </a:r>
          <a:endParaRPr lang="en-US" sz="2100" kern="1200"/>
        </a:p>
      </dsp:txBody>
      <dsp:txXfrm>
        <a:off x="1431323" y="1549580"/>
        <a:ext cx="9558203" cy="1239240"/>
      </dsp:txXfrm>
    </dsp:sp>
    <dsp:sp modelId="{DBC4D0F1-9720-4071-9A7D-B8AD24887EC5}">
      <dsp:nvSpPr>
        <dsp:cNvPr id="0" name=""/>
        <dsp:cNvSpPr/>
      </dsp:nvSpPr>
      <dsp:spPr>
        <a:xfrm>
          <a:off x="0" y="3098631"/>
          <a:ext cx="10989527" cy="123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73F078-A29F-442C-9394-CC993F6AF4FE}">
      <dsp:nvSpPr>
        <dsp:cNvPr id="0" name=""/>
        <dsp:cNvSpPr/>
      </dsp:nvSpPr>
      <dsp:spPr>
        <a:xfrm>
          <a:off x="374870" y="3377460"/>
          <a:ext cx="681582" cy="681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95AD7-7072-4A8D-AEE9-B44F49260ED9}">
      <dsp:nvSpPr>
        <dsp:cNvPr id="0" name=""/>
        <dsp:cNvSpPr/>
      </dsp:nvSpPr>
      <dsp:spPr>
        <a:xfrm>
          <a:off x="1431323" y="3098631"/>
          <a:ext cx="9558203" cy="123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3" tIns="131153" rIns="131153" bIns="131153" numCol="1" spcCol="1270" anchor="ctr" anchorCtr="0">
          <a:noAutofit/>
        </a:bodyPr>
        <a:lstStyle/>
        <a:p>
          <a:pPr marL="0" lvl="0" indent="0" algn="l" defTabSz="933450">
            <a:lnSpc>
              <a:spcPct val="100000"/>
            </a:lnSpc>
            <a:spcBef>
              <a:spcPct val="0"/>
            </a:spcBef>
            <a:spcAft>
              <a:spcPct val="35000"/>
            </a:spcAft>
            <a:buNone/>
          </a:pPr>
          <a:r>
            <a:rPr lang="de-DE" sz="2100" b="1" kern="1200"/>
            <a:t>Epochen und Batch-Größe</a:t>
          </a:r>
          <a:r>
            <a:rPr lang="de-DE" sz="2100" kern="1200"/>
            <a:t>: Training über mehrere Epochen mit einer Batch-Größe von 32, um eine effiziente Gradientenberechnung und eine stabile Konvergenz zu gewährleisten.</a:t>
          </a:r>
          <a:endParaRPr lang="en-US" sz="2100" kern="1200"/>
        </a:p>
      </dsp:txBody>
      <dsp:txXfrm>
        <a:off x="1431323" y="3098631"/>
        <a:ext cx="9558203" cy="12392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6A9A9-C4C0-CC43-9F0B-CB1E63B6B2E3}" type="datetimeFigureOut">
              <a:rPr lang="de-DE" smtClean="0"/>
              <a:t>26.06.24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CF7B0-7244-C946-AE1C-12F8FD66FF02}" type="slidenum">
              <a:rPr lang="de-DE" smtClean="0"/>
              <a:t>‹Nr.›</a:t>
            </a:fld>
            <a:endParaRPr lang="de-DE"/>
          </a:p>
        </p:txBody>
      </p:sp>
    </p:spTree>
    <p:extLst>
      <p:ext uri="{BB962C8B-B14F-4D97-AF65-F5344CB8AC3E}">
        <p14:creationId xmlns:p14="http://schemas.microsoft.com/office/powerpoint/2010/main" val="4219698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Datensatz</a:t>
            </a:r>
          </a:p>
          <a:p>
            <a:r>
              <a:rPr lang="de-DE" dirty="0" err="1"/>
              <a:t>Preprocessing</a:t>
            </a:r>
            <a:endParaRPr lang="de-DE" dirty="0"/>
          </a:p>
          <a:p>
            <a:r>
              <a:rPr lang="de-DE" dirty="0"/>
              <a:t>Modellarchitektur</a:t>
            </a:r>
          </a:p>
          <a:p>
            <a:r>
              <a:rPr lang="de-DE" dirty="0"/>
              <a:t>Training</a:t>
            </a:r>
          </a:p>
          <a:p>
            <a:r>
              <a:rPr lang="de-DE" dirty="0"/>
              <a:t>Hyperparameter</a:t>
            </a:r>
          </a:p>
          <a:p>
            <a:r>
              <a:rPr lang="de-DE" dirty="0"/>
              <a:t>Auswertung</a:t>
            </a:r>
          </a:p>
          <a:p>
            <a:endParaRPr lang="de-DE" dirty="0"/>
          </a:p>
        </p:txBody>
      </p:sp>
      <p:sp>
        <p:nvSpPr>
          <p:cNvPr id="4" name="Foliennummernplatzhalter 3"/>
          <p:cNvSpPr>
            <a:spLocks noGrp="1"/>
          </p:cNvSpPr>
          <p:nvPr>
            <p:ph type="sldNum" sz="quarter" idx="5"/>
          </p:nvPr>
        </p:nvSpPr>
        <p:spPr/>
        <p:txBody>
          <a:bodyPr/>
          <a:lstStyle/>
          <a:p>
            <a:fld id="{F99CF7B0-7244-C946-AE1C-12F8FD66FF02}" type="slidenum">
              <a:rPr lang="de-DE" smtClean="0"/>
              <a:t>2</a:t>
            </a:fld>
            <a:endParaRPr lang="de-DE"/>
          </a:p>
        </p:txBody>
      </p:sp>
    </p:spTree>
    <p:extLst>
      <p:ext uri="{BB962C8B-B14F-4D97-AF65-F5344CB8AC3E}">
        <p14:creationId xmlns:p14="http://schemas.microsoft.com/office/powerpoint/2010/main" val="84967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Bildkonvertierung zu RGB:</a:t>
            </a:r>
            <a:endParaRPr lang="de-DE" dirty="0"/>
          </a:p>
          <a:p>
            <a:pPr>
              <a:buFont typeface="Arial" panose="020B0604020202020204" pitchFamily="34" charset="0"/>
              <a:buChar char="•"/>
            </a:pPr>
            <a:r>
              <a:rPr lang="de-DE" dirty="0"/>
              <a:t>Alle Bilder werden in das RGB-Format konvertiert. RGB ist ein Standardformat für farbige Bilder mit drei Kanälen – Rot, Grün und Blau. Diese Konvertierung stellt sicher, dass alle Bilder eine einheitliche Struktur haben, die vom Modell verarbeitet werden kann.</a:t>
            </a:r>
          </a:p>
          <a:p>
            <a:r>
              <a:rPr lang="de-DE" b="1" dirty="0"/>
              <a:t>Normalisierung:</a:t>
            </a:r>
            <a:endParaRPr lang="de-DE" dirty="0"/>
          </a:p>
          <a:p>
            <a:pPr>
              <a:buFont typeface="Arial" panose="020B0604020202020204" pitchFamily="34" charset="0"/>
              <a:buChar char="•"/>
            </a:pPr>
            <a:r>
              <a:rPr lang="de-DE" dirty="0"/>
              <a:t>Wir normalisieren die Pixelwerte der Bilder, indem wir sie auf einen bestimmten Mittelwert und eine Standardabweichung skalieren. Dies standardisiert die Daten und sorgt dafür, dass die Eingaben im Modell einen konsistenten Bereich haben. Die Normalisierung hilft, den Trainingsprozess zu stabilisieren und zu beschleunigen, da sie die Gradienten stabilisiert und die Konvergenz verbessert.</a:t>
            </a:r>
          </a:p>
          <a:p>
            <a:r>
              <a:rPr lang="de-DE" b="1" dirty="0"/>
              <a:t>Data Augmentation:</a:t>
            </a:r>
            <a:endParaRPr lang="de-DE" dirty="0"/>
          </a:p>
          <a:p>
            <a:pPr>
              <a:buFont typeface="Arial" panose="020B0604020202020204" pitchFamily="34" charset="0"/>
              <a:buChar char="•"/>
            </a:pPr>
            <a:r>
              <a:rPr lang="de-DE" dirty="0"/>
              <a:t>Um die Datenmenge und -diversität zu erhöhen, nutzen wir Data Augmentation. Dies beinhaltet Techniken wie zufälliges Drehen, Spiegeln und Zuschneiden der Bilder. Data Augmentation generiert zusätzliche Trainingsbeispiele und hilft dem Modell, robuster gegenüber Variationen in den Eingabebildern zu werden. Dies ist besonders wichtig, um </a:t>
            </a:r>
            <a:r>
              <a:rPr lang="de-DE" dirty="0" err="1"/>
              <a:t>Overfitting</a:t>
            </a:r>
            <a:r>
              <a:rPr lang="de-DE" dirty="0"/>
              <a:t> zu vermeiden, indem das Modell auf eine breitere Palette möglicher Eingaben vorbereitet wird.</a:t>
            </a:r>
          </a:p>
        </p:txBody>
      </p:sp>
      <p:sp>
        <p:nvSpPr>
          <p:cNvPr id="4" name="Foliennummernplatzhalter 3"/>
          <p:cNvSpPr>
            <a:spLocks noGrp="1"/>
          </p:cNvSpPr>
          <p:nvPr>
            <p:ph type="sldNum" sz="quarter" idx="5"/>
          </p:nvPr>
        </p:nvSpPr>
        <p:spPr/>
        <p:txBody>
          <a:bodyPr/>
          <a:lstStyle/>
          <a:p>
            <a:fld id="{F99CF7B0-7244-C946-AE1C-12F8FD66FF02}" type="slidenum">
              <a:rPr lang="de-DE" smtClean="0"/>
              <a:t>4</a:t>
            </a:fld>
            <a:endParaRPr lang="de-DE"/>
          </a:p>
        </p:txBody>
      </p:sp>
    </p:spTree>
    <p:extLst>
      <p:ext uri="{BB962C8B-B14F-4D97-AF65-F5344CB8AC3E}">
        <p14:creationId xmlns:p14="http://schemas.microsoft.com/office/powerpoint/2010/main" val="3690241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Eingabeschicht:</a:t>
            </a:r>
            <a:endParaRPr lang="de-DE" dirty="0"/>
          </a:p>
          <a:p>
            <a:pPr>
              <a:buFont typeface="Arial" panose="020B0604020202020204" pitchFamily="34" charset="0"/>
              <a:buChar char="•"/>
            </a:pPr>
            <a:r>
              <a:rPr lang="de-DE" dirty="0"/>
              <a:t>Die Eingabeschicht nimmt RGB-Bilder auf, die drei Kanäle (Rot, Grün, Blau) enthalten. Dies stellt sicher, dass das Modell alle Farbdetails der Bilder verarbeiten kann.</a:t>
            </a:r>
          </a:p>
          <a:p>
            <a:r>
              <a:rPr lang="de-DE" b="1" dirty="0" err="1"/>
              <a:t>Convolutional</a:t>
            </a:r>
            <a:r>
              <a:rPr lang="de-DE" b="1" dirty="0"/>
              <a:t> Layer 1:</a:t>
            </a:r>
            <a:endParaRPr lang="de-DE" dirty="0"/>
          </a:p>
          <a:p>
            <a:pPr>
              <a:buFont typeface="Arial" panose="020B0604020202020204" pitchFamily="34" charset="0"/>
              <a:buChar char="•"/>
            </a:pPr>
            <a:r>
              <a:rPr lang="de-DE" dirty="0"/>
              <a:t>Die erste </a:t>
            </a:r>
            <a:r>
              <a:rPr lang="de-DE" dirty="0" err="1"/>
              <a:t>Convolutional</a:t>
            </a:r>
            <a:r>
              <a:rPr lang="de-DE" dirty="0"/>
              <a:t> Layer verwendet 32 Filter mit einer Größe von 3x3 und einem Padding von 1. Padding sorgt dafür, dass die räumliche Größe der Ausgabe gleich der Eingabe bleibt, was Randinformationen bewahrt. Diese Schicht extrahiert lokale Merkmale wie Kanten und Texturen.</a:t>
            </a:r>
          </a:p>
          <a:p>
            <a:r>
              <a:rPr lang="de-DE" b="1" dirty="0"/>
              <a:t>Max-Pooling Layer:</a:t>
            </a:r>
            <a:endParaRPr lang="de-DE" dirty="0"/>
          </a:p>
          <a:p>
            <a:pPr>
              <a:buFont typeface="Arial" panose="020B0604020202020204" pitchFamily="34" charset="0"/>
              <a:buChar char="•"/>
            </a:pPr>
            <a:r>
              <a:rPr lang="de-DE" dirty="0"/>
              <a:t>Nach der ersten </a:t>
            </a:r>
            <a:r>
              <a:rPr lang="de-DE" dirty="0" err="1"/>
              <a:t>Convolutional</a:t>
            </a:r>
            <a:r>
              <a:rPr lang="de-DE" dirty="0"/>
              <a:t> Layer folgt eine Max-Pooling Layer mit einer Kernelgröße von 2x2. Diese Schicht reduziert die räumliche Größe der Feature Maps um die Hälfte, was die Rechenaufwand verringert und die wichtigsten Merkmale extrahiert.</a:t>
            </a:r>
          </a:p>
          <a:p>
            <a:r>
              <a:rPr lang="de-DE" b="1" dirty="0" err="1"/>
              <a:t>Convolutional</a:t>
            </a:r>
            <a:r>
              <a:rPr lang="de-DE" b="1" dirty="0"/>
              <a:t> Layer 2:</a:t>
            </a:r>
            <a:endParaRPr lang="de-DE" dirty="0"/>
          </a:p>
          <a:p>
            <a:pPr>
              <a:buFont typeface="Arial" panose="020B0604020202020204" pitchFamily="34" charset="0"/>
              <a:buChar char="•"/>
            </a:pPr>
            <a:r>
              <a:rPr lang="de-DE" dirty="0"/>
              <a:t>Die zweite </a:t>
            </a:r>
            <a:r>
              <a:rPr lang="de-DE" dirty="0" err="1"/>
              <a:t>Convolutional</a:t>
            </a:r>
            <a:r>
              <a:rPr lang="de-DE" dirty="0"/>
              <a:t> Layer hat 64 Filter, ebenfalls mit einer Größe von 3x3 und Padding von 1. Diese Schicht vertieft die Merkmalsextraktion und lernt komplexere Muster, indem sie auf den von der ersten Schicht extrahierten Merkmalen aufbaut.</a:t>
            </a:r>
          </a:p>
          <a:p>
            <a:r>
              <a:rPr lang="de-DE" b="1" dirty="0"/>
              <a:t>Max-Pooling Layer:</a:t>
            </a:r>
            <a:endParaRPr lang="de-DE" dirty="0"/>
          </a:p>
          <a:p>
            <a:r>
              <a:rPr lang="de-DE" dirty="0"/>
              <a:t>Eine weitere Max-Pooling Layer folgt, um die räumliche Größe weiter zu reduzieren und die relevantesten Merkmale hervorzuheben.</a:t>
            </a:r>
            <a:br>
              <a:rPr lang="de-DE" dirty="0"/>
            </a:br>
            <a:r>
              <a:rPr lang="de-DE" b="1" dirty="0" err="1"/>
              <a:t>Flattening</a:t>
            </a:r>
            <a:r>
              <a:rPr lang="de-DE" b="1" dirty="0"/>
              <a:t>:</a:t>
            </a:r>
            <a:endParaRPr lang="de-DE" dirty="0"/>
          </a:p>
          <a:p>
            <a:pPr>
              <a:buFont typeface="Arial" panose="020B0604020202020204" pitchFamily="34" charset="0"/>
              <a:buChar char="•"/>
            </a:pPr>
            <a:r>
              <a:rPr lang="de-DE" dirty="0"/>
              <a:t>Die mehrdimensionalen Feature Maps werden dann in einen eindimensionalen Vektor umgewandelt. Dieser </a:t>
            </a:r>
            <a:r>
              <a:rPr lang="de-DE" dirty="0" err="1"/>
              <a:t>Flattening</a:t>
            </a:r>
            <a:r>
              <a:rPr lang="de-DE" dirty="0"/>
              <a:t>-Schritt ist notwendig, um die Daten in die Fully </a:t>
            </a:r>
            <a:r>
              <a:rPr lang="de-DE" dirty="0" err="1"/>
              <a:t>Connected</a:t>
            </a:r>
            <a:r>
              <a:rPr lang="de-DE" dirty="0"/>
              <a:t> </a:t>
            </a:r>
            <a:r>
              <a:rPr lang="de-DE" dirty="0" err="1"/>
              <a:t>Layers</a:t>
            </a:r>
            <a:r>
              <a:rPr lang="de-DE" dirty="0"/>
              <a:t> einzuspeisen.</a:t>
            </a:r>
          </a:p>
          <a:p>
            <a:r>
              <a:rPr lang="de-DE" b="1" dirty="0"/>
              <a:t>Fully </a:t>
            </a:r>
            <a:r>
              <a:rPr lang="de-DE" b="1" dirty="0" err="1"/>
              <a:t>Connected</a:t>
            </a:r>
            <a:r>
              <a:rPr lang="de-DE" b="1" dirty="0"/>
              <a:t> Layer 1:</a:t>
            </a:r>
            <a:endParaRPr lang="de-DE" dirty="0"/>
          </a:p>
          <a:p>
            <a:pPr>
              <a:buFont typeface="Arial" panose="020B0604020202020204" pitchFamily="34" charset="0"/>
              <a:buChar char="•"/>
            </a:pPr>
            <a:r>
              <a:rPr lang="de-DE" dirty="0"/>
              <a:t>Diese Schicht hat 128 Neuronen und verwendet die </a:t>
            </a:r>
            <a:r>
              <a:rPr lang="de-DE" dirty="0" err="1"/>
              <a:t>ReLU</a:t>
            </a:r>
            <a:r>
              <a:rPr lang="de-DE" dirty="0"/>
              <a:t>-Aktivierungsfunktion. </a:t>
            </a:r>
            <a:r>
              <a:rPr lang="de-DE" dirty="0" err="1"/>
              <a:t>ReLU</a:t>
            </a:r>
            <a:r>
              <a:rPr lang="de-DE" dirty="0"/>
              <a:t> führt Nichtlinearitäten ein, indem sie nur positive Werte aktiviert und negative Werte auf Null setzt. Dies hilft dem Modell, komplexe Muster zu lernen und beschleunigt den Trainingsprozess.</a:t>
            </a:r>
          </a:p>
          <a:p>
            <a:r>
              <a:rPr lang="de-DE" b="1" dirty="0"/>
              <a:t>Dropout Layer:</a:t>
            </a:r>
            <a:endParaRPr lang="de-DE" dirty="0"/>
          </a:p>
          <a:p>
            <a:pPr>
              <a:buFont typeface="Arial" panose="020B0604020202020204" pitchFamily="34" charset="0"/>
              <a:buChar char="•"/>
            </a:pPr>
            <a:r>
              <a:rPr lang="de-DE" dirty="0"/>
              <a:t>Eine Dropout-Schicht mit einer Rate von 0.2 deaktiviert zufällig 20% der Neuronen während des Trainings. Dies verhindert </a:t>
            </a:r>
            <a:r>
              <a:rPr lang="de-DE" dirty="0" err="1"/>
              <a:t>Overfitting</a:t>
            </a:r>
            <a:r>
              <a:rPr lang="de-DE" dirty="0"/>
              <a:t> und verbessert die Generalisierungsfähigkeit des Modells, indem es sicherstellt, dass das Modell nicht zu sehr von bestimmten Neuronen abhängig wird.</a:t>
            </a:r>
          </a:p>
          <a:p>
            <a:r>
              <a:rPr lang="de-DE" b="1" dirty="0"/>
              <a:t>Fully </a:t>
            </a:r>
            <a:r>
              <a:rPr lang="de-DE" b="1" dirty="0" err="1"/>
              <a:t>Connected</a:t>
            </a:r>
            <a:r>
              <a:rPr lang="de-DE" b="1" dirty="0"/>
              <a:t> Layer 2:</a:t>
            </a:r>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Die letzte Schicht hat 2 Neuronen, die die Wahrscheinlichkeiten für unsere beiden Klassen – Manga und Classic Comics – liefern. Hier wird die endgültige Klassifikation vorgenommen.</a:t>
            </a:r>
            <a:br>
              <a:rPr lang="de-DE" dirty="0"/>
            </a:br>
            <a:br>
              <a:rPr lang="de-DE" dirty="0"/>
            </a:br>
            <a:br>
              <a:rPr lang="de-DE" dirty="0"/>
            </a:br>
            <a:br>
              <a:rPr lang="de-DE" dirty="0"/>
            </a:br>
            <a:br>
              <a:rPr lang="de-DE" dirty="0"/>
            </a:br>
            <a:br>
              <a:rPr lang="de-DE" dirty="0"/>
            </a:br>
            <a:br>
              <a:rPr lang="de-DE" dirty="0"/>
            </a:br>
            <a:r>
              <a:rPr lang="de-DE" b="1" dirty="0"/>
              <a:t>Parameter:</a:t>
            </a:r>
            <a:r>
              <a:rPr lang="de-DE" dirty="0"/>
              <a:t> (Filterhöhe * Filterbreite * Anzahl der Eingabekanäle + 1) * Anzahl der Filter(3 * 3 * 3 + 1) * 32 = 896 Parameter</a:t>
            </a:r>
          </a:p>
          <a:p>
            <a:pPr>
              <a:buFont typeface="Arial" panose="020B0604020202020204" pitchFamily="34" charset="0"/>
              <a:buChar char="•"/>
            </a:pPr>
            <a:endParaRPr lang="de-DE" dirty="0"/>
          </a:p>
          <a:p>
            <a:pPr>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F99CF7B0-7244-C946-AE1C-12F8FD66FF02}" type="slidenum">
              <a:rPr lang="de-DE" smtClean="0"/>
              <a:t>6</a:t>
            </a:fld>
            <a:endParaRPr lang="de-DE"/>
          </a:p>
        </p:txBody>
      </p:sp>
    </p:spTree>
    <p:extLst>
      <p:ext uri="{BB962C8B-B14F-4D97-AF65-F5344CB8AC3E}">
        <p14:creationId xmlns:p14="http://schemas.microsoft.com/office/powerpoint/2010/main" val="16968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Optimierungsalgorithmus:</a:t>
            </a:r>
            <a:endParaRPr lang="de-DE" dirty="0"/>
          </a:p>
          <a:p>
            <a:pPr>
              <a:buFont typeface="Arial" panose="020B0604020202020204" pitchFamily="34" charset="0"/>
              <a:buChar char="•"/>
            </a:pPr>
            <a:r>
              <a:rPr lang="de-DE" dirty="0"/>
              <a:t>Wir verwenden den Adam Optimizer. Dieser ist besonders effizient und gut geeignet für tiefe Netzwerke. Adam passt die </a:t>
            </a:r>
            <a:r>
              <a:rPr lang="de-DE" dirty="0" err="1"/>
              <a:t>Lernrate</a:t>
            </a:r>
            <a:r>
              <a:rPr lang="de-DE" dirty="0"/>
              <a:t> für jedes Gewicht individuell an, was den Trainingsprozess beschleunigt und stabiler macht.</a:t>
            </a:r>
          </a:p>
          <a:p>
            <a:r>
              <a:rPr lang="de-DE" b="1" dirty="0"/>
              <a:t>Loss-Funktion:</a:t>
            </a:r>
            <a:endParaRPr lang="de-DE" dirty="0"/>
          </a:p>
          <a:p>
            <a:pPr>
              <a:buFont typeface="Arial" panose="020B0604020202020204" pitchFamily="34" charset="0"/>
              <a:buChar char="•"/>
            </a:pPr>
            <a:r>
              <a:rPr lang="de-DE" dirty="0"/>
              <a:t>Wir nutzen die Cross-</a:t>
            </a:r>
            <a:r>
              <a:rPr lang="de-DE" dirty="0" err="1"/>
              <a:t>Entropy</a:t>
            </a:r>
            <a:r>
              <a:rPr lang="de-DE" dirty="0"/>
              <a:t> Loss Funktion. Diese ist ideal für Klassifizierungsprobleme, da sie die Unterschiede zwischen den vorhergesagten Wahrscheinlichkeiten und den tatsächlichen Klassen misst. Sie hilft dem Modell, seine Vorhersagen zu verbessern, indem sie die Fehlergröße minimiert.</a:t>
            </a:r>
          </a:p>
          <a:p>
            <a:pPr>
              <a:buFont typeface="Arial" panose="020B0604020202020204" pitchFamily="34" charset="0"/>
              <a:buChar char="•"/>
            </a:pPr>
            <a:r>
              <a:rPr lang="de-DE" dirty="0"/>
              <a:t>Batch</a:t>
            </a:r>
          </a:p>
          <a:p>
            <a:pPr>
              <a:buFont typeface="Arial" panose="020B0604020202020204" pitchFamily="34" charset="0"/>
              <a:buChar char="•"/>
            </a:pPr>
            <a:r>
              <a:rPr lang="de-DE" dirty="0"/>
              <a:t>Wir haben eine Batch-Größe von 32 gewählt. Das bedeutet, dass das Modell die Parameter nach jedem Satz von 32 Bildern aktualisiert. Diese Batch-Größe bietet einen guten Kompromiss zwischen Speicherverbrauch und der Stabilität der </a:t>
            </a:r>
            <a:r>
              <a:rPr lang="de-DE" dirty="0" err="1"/>
              <a:t>Gradientenberechnung</a:t>
            </a:r>
            <a:r>
              <a:rPr lang="de-DE" dirty="0"/>
              <a:t>. Sie sorgt für effizientere Berechnungen und stabilere Updates der Modellparameter.</a:t>
            </a:r>
          </a:p>
          <a:p>
            <a:endParaRPr lang="de-DE" dirty="0"/>
          </a:p>
        </p:txBody>
      </p:sp>
      <p:sp>
        <p:nvSpPr>
          <p:cNvPr id="4" name="Foliennummernplatzhalter 3"/>
          <p:cNvSpPr>
            <a:spLocks noGrp="1"/>
          </p:cNvSpPr>
          <p:nvPr>
            <p:ph type="sldNum" sz="quarter" idx="5"/>
          </p:nvPr>
        </p:nvSpPr>
        <p:spPr/>
        <p:txBody>
          <a:bodyPr/>
          <a:lstStyle/>
          <a:p>
            <a:fld id="{F99CF7B0-7244-C946-AE1C-12F8FD66FF02}" type="slidenum">
              <a:rPr lang="de-DE" smtClean="0"/>
              <a:t>7</a:t>
            </a:fld>
            <a:endParaRPr lang="de-DE"/>
          </a:p>
        </p:txBody>
      </p:sp>
    </p:spTree>
    <p:extLst>
      <p:ext uri="{BB962C8B-B14F-4D97-AF65-F5344CB8AC3E}">
        <p14:creationId xmlns:p14="http://schemas.microsoft.com/office/powerpoint/2010/main" val="2489215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9CF7B0-7244-C946-AE1C-12F8FD66FF02}" type="slidenum">
              <a:rPr lang="de-DE" smtClean="0"/>
              <a:t>10</a:t>
            </a:fld>
            <a:endParaRPr lang="de-DE"/>
          </a:p>
        </p:txBody>
      </p:sp>
    </p:spTree>
    <p:extLst>
      <p:ext uri="{BB962C8B-B14F-4D97-AF65-F5344CB8AC3E}">
        <p14:creationId xmlns:p14="http://schemas.microsoft.com/office/powerpoint/2010/main" val="255454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 typeface="Arial" panose="020B0604020202020204" pitchFamily="34" charset="0"/>
              <a:buChar char="•"/>
            </a:pPr>
            <a:r>
              <a:rPr lang="de-DE" dirty="0"/>
              <a:t>Grad-CAM steht für Gradient-</a:t>
            </a:r>
            <a:r>
              <a:rPr lang="de-DE" dirty="0" err="1"/>
              <a:t>weighted</a:t>
            </a:r>
            <a:r>
              <a:rPr lang="de-DE" dirty="0"/>
              <a:t> Class </a:t>
            </a:r>
            <a:r>
              <a:rPr lang="de-DE" dirty="0" err="1"/>
              <a:t>Activation</a:t>
            </a:r>
            <a:r>
              <a:rPr lang="de-DE" dirty="0"/>
              <a:t> Mapping. Es ist eine Technik, die hilft zu verstehen, welche Teile eines Bildes für die Vorhersage eines </a:t>
            </a:r>
            <a:r>
              <a:rPr lang="de-DE" dirty="0" err="1"/>
              <a:t>Convolutional</a:t>
            </a:r>
            <a:r>
              <a:rPr lang="de-DE" dirty="0"/>
              <a:t> </a:t>
            </a:r>
            <a:r>
              <a:rPr lang="de-DE" dirty="0" err="1"/>
              <a:t>Neural</a:t>
            </a:r>
            <a:r>
              <a:rPr lang="de-DE" dirty="0"/>
              <a:t> Networks wichtig waren.</a:t>
            </a:r>
          </a:p>
          <a:p>
            <a:pPr>
              <a:buFont typeface="Arial" panose="020B0604020202020204" pitchFamily="34" charset="0"/>
              <a:buChar char="•"/>
            </a:pPr>
            <a:r>
              <a:rPr lang="de-DE" dirty="0"/>
              <a:t>Grad-CAM erzeugt „</a:t>
            </a:r>
            <a:r>
              <a:rPr lang="de-DE" dirty="0" err="1"/>
              <a:t>Heatmaps</a:t>
            </a:r>
            <a:r>
              <a:rPr lang="de-DE" dirty="0"/>
              <a:t>“, die die Bereiche im Bild hervorheben, die das Modell für seine Vorhersage als wichtig erachtet hat. Diese </a:t>
            </a:r>
            <a:r>
              <a:rPr lang="de-DE" dirty="0" err="1"/>
              <a:t>Heatmaps</a:t>
            </a:r>
            <a:r>
              <a:rPr lang="de-DE" dirty="0"/>
              <a:t> zeigen, welche Merkmale und Regionen das Modell nutzt, um eine Entscheidung zu treffen.</a:t>
            </a:r>
          </a:p>
          <a:p>
            <a:r>
              <a:rPr lang="de-DE" dirty="0"/>
              <a:t>Durch die Visualisierung der Aktivierungen mit Grad-CAM können wir nachvollziehen, auf welche Bildbereiche das Modell achtet. Dies ist besonders nützlich für die Fehleranalyse, da wir sehen können, ob das Modell auf relevante oder irrelevante Merkmale </a:t>
            </a:r>
            <a:r>
              <a:rPr lang="de-DE" dirty="0" err="1"/>
              <a:t>fokussiert.Wenn</a:t>
            </a:r>
            <a:r>
              <a:rPr lang="de-DE" dirty="0"/>
              <a:t> das Modell falsche Vorhersagen trifft, können wir mithilfe der </a:t>
            </a:r>
            <a:r>
              <a:rPr lang="de-DE" dirty="0" err="1"/>
              <a:t>Heatmaps</a:t>
            </a:r>
            <a:r>
              <a:rPr lang="de-DE" dirty="0"/>
              <a:t> analysieren, ob das Modell möglicherweise irrelevante Bereiche des Bildes berücksichtigt hat. Dadurch können wir gezielte Verbesserungen am Modell oder den Daten vornehmen.</a:t>
            </a:r>
          </a:p>
        </p:txBody>
      </p:sp>
      <p:sp>
        <p:nvSpPr>
          <p:cNvPr id="4" name="Foliennummernplatzhalter 3"/>
          <p:cNvSpPr>
            <a:spLocks noGrp="1"/>
          </p:cNvSpPr>
          <p:nvPr>
            <p:ph type="sldNum" sz="quarter" idx="5"/>
          </p:nvPr>
        </p:nvSpPr>
        <p:spPr/>
        <p:txBody>
          <a:bodyPr/>
          <a:lstStyle/>
          <a:p>
            <a:fld id="{F99CF7B0-7244-C946-AE1C-12F8FD66FF02}" type="slidenum">
              <a:rPr lang="de-DE" smtClean="0"/>
              <a:t>11</a:t>
            </a:fld>
            <a:endParaRPr lang="de-DE"/>
          </a:p>
        </p:txBody>
      </p:sp>
    </p:spTree>
    <p:extLst>
      <p:ext uri="{BB962C8B-B14F-4D97-AF65-F5344CB8AC3E}">
        <p14:creationId xmlns:p14="http://schemas.microsoft.com/office/powerpoint/2010/main" val="229004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3B4470-696B-F785-0D8C-BC43E18C004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FB7AB8CA-9028-0B5D-511E-295B6EE03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4FDAE10E-A0C8-7756-9335-E386235C3C47}"/>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5" name="Fußzeilenplatzhalter 4">
            <a:extLst>
              <a:ext uri="{FF2B5EF4-FFF2-40B4-BE49-F238E27FC236}">
                <a16:creationId xmlns:a16="http://schemas.microsoft.com/office/drawing/2014/main" id="{69CFBDF5-6FB4-3D59-AE81-F8326A38229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F788937-2CEE-2711-0AAE-042B6D1AD325}"/>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1970638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8C496-469B-4F79-4F6B-532427B6449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3DA0C6C-9B56-DC66-8DF6-6AA190B1924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06AD5F-1225-EAA5-7CB4-BC798A6BF7D8}"/>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5" name="Fußzeilenplatzhalter 4">
            <a:extLst>
              <a:ext uri="{FF2B5EF4-FFF2-40B4-BE49-F238E27FC236}">
                <a16:creationId xmlns:a16="http://schemas.microsoft.com/office/drawing/2014/main" id="{2E2560BD-5B1D-DC64-4A94-8C403CC4F45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A1C0519-C363-403A-E4BC-BAC75D55B8B1}"/>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860319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FC4741D-647C-C3F2-2DE4-5718A01255A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9A936B2-8663-2D10-3D81-6B6AF73205DD}"/>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73766C6-F343-871C-FCBC-C7B782AF1386}"/>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5" name="Fußzeilenplatzhalter 4">
            <a:extLst>
              <a:ext uri="{FF2B5EF4-FFF2-40B4-BE49-F238E27FC236}">
                <a16:creationId xmlns:a16="http://schemas.microsoft.com/office/drawing/2014/main" id="{A32A01D1-EB04-8DDF-018D-05B65B863F7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77A9D28-BD86-CB3A-F854-0E89A2E9F0B8}"/>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295021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108BCB-9522-6E24-67E0-3903749E851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F18C8EB-8A97-D93A-DA2D-98D6DB345A2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85A0A27-C43C-2C40-D654-1E0CDCB3E5ED}"/>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5" name="Fußzeilenplatzhalter 4">
            <a:extLst>
              <a:ext uri="{FF2B5EF4-FFF2-40B4-BE49-F238E27FC236}">
                <a16:creationId xmlns:a16="http://schemas.microsoft.com/office/drawing/2014/main" id="{6A5AE29E-3CC9-7C8E-B434-D9377E3BAA8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997169-5E64-FDA0-226B-8BB5C757D587}"/>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60117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2965E6-48E6-A396-AD60-F47B25FEFC92}"/>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B63C356-6115-1B9A-D77E-C47E78BF81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4CD980E-76BA-FFC3-D9B7-CBDC96A15547}"/>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5" name="Fußzeilenplatzhalter 4">
            <a:extLst>
              <a:ext uri="{FF2B5EF4-FFF2-40B4-BE49-F238E27FC236}">
                <a16:creationId xmlns:a16="http://schemas.microsoft.com/office/drawing/2014/main" id="{7AA8A1F2-177C-8F05-8719-2628B53D402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D61BA5B-69C9-398A-5AE3-DB1E3B4A5262}"/>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427636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CD28F6-07E0-C575-CC11-0B1F734C581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F3238D7-BA96-D5C8-14B5-B6C134CF0B7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B8B5BA4-451C-1E37-DDC0-1ECB8FF4020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9DEB0FB-0002-4603-44B1-B502008E95A3}"/>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6" name="Fußzeilenplatzhalter 5">
            <a:extLst>
              <a:ext uri="{FF2B5EF4-FFF2-40B4-BE49-F238E27FC236}">
                <a16:creationId xmlns:a16="http://schemas.microsoft.com/office/drawing/2014/main" id="{5402BCE7-C634-AF62-5DCD-825F3DCE71C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CE09C85-3EE2-082B-0D93-E38021A9C199}"/>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31136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3010A7-9599-5CD4-2527-9B61A430510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F371530-A5E7-CB12-DEB8-403E8D839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FB2F2CAC-D989-4378-521E-79F15CC2A08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086248EE-2F37-29A7-426F-4EDDC21B85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28EB7C0-6C97-F622-C305-E4550D77B2B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99CE65A-D637-D388-DE04-70DC0E19712B}"/>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8" name="Fußzeilenplatzhalter 7">
            <a:extLst>
              <a:ext uri="{FF2B5EF4-FFF2-40B4-BE49-F238E27FC236}">
                <a16:creationId xmlns:a16="http://schemas.microsoft.com/office/drawing/2014/main" id="{DCF536F6-1FA5-61EA-7C13-D85349C1AF9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E89BE51B-6FDE-8ACC-D6DA-1913E02A46A6}"/>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1630259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4D72BE-ACB7-BFCB-3913-FE354F83DF0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00ABE2A-AC76-C595-7430-0DDE53F6FA0E}"/>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4" name="Fußzeilenplatzhalter 3">
            <a:extLst>
              <a:ext uri="{FF2B5EF4-FFF2-40B4-BE49-F238E27FC236}">
                <a16:creationId xmlns:a16="http://schemas.microsoft.com/office/drawing/2014/main" id="{55CCC062-E5C5-C87A-A533-CB15987C402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96549D3-2309-99E9-EC31-977AF06D8B3E}"/>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3118799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110B696-3EC7-345C-49D4-D09D77DDFAD2}"/>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3" name="Fußzeilenplatzhalter 2">
            <a:extLst>
              <a:ext uri="{FF2B5EF4-FFF2-40B4-BE49-F238E27FC236}">
                <a16:creationId xmlns:a16="http://schemas.microsoft.com/office/drawing/2014/main" id="{48202699-8AFB-9EFD-E5B6-5D33B616701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05F386A-7E05-E825-6B64-FDDDAB723E6E}"/>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2572677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E25169-44D3-50E7-7113-4068DA23C27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1117AE2-7130-4780-DB6C-6CBD6DF842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A4D8512-F04B-FBEF-024C-F59F52A21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88861F0-4166-AFAC-41F2-57BD297C0362}"/>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6" name="Fußzeilenplatzhalter 5">
            <a:extLst>
              <a:ext uri="{FF2B5EF4-FFF2-40B4-BE49-F238E27FC236}">
                <a16:creationId xmlns:a16="http://schemas.microsoft.com/office/drawing/2014/main" id="{5AC64C91-962E-3BA0-B9A6-7D6777B0184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AE2378D-F5B8-1C7A-2977-750D78C56C1B}"/>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2705635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EC64A7-22E2-CA94-8AD1-BE5316E12AA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AA84A6F-6CC3-0009-1417-B0E514B8B0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501595E1-B65C-0578-78FD-DB9BA0EB67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A569A8F-5C41-9138-C5A0-6442C133C076}"/>
              </a:ext>
            </a:extLst>
          </p:cNvPr>
          <p:cNvSpPr>
            <a:spLocks noGrp="1"/>
          </p:cNvSpPr>
          <p:nvPr>
            <p:ph type="dt" sz="half" idx="10"/>
          </p:nvPr>
        </p:nvSpPr>
        <p:spPr/>
        <p:txBody>
          <a:bodyPr/>
          <a:lstStyle/>
          <a:p>
            <a:fld id="{906197CB-518B-6145-8115-E9B3522D1B02}" type="datetimeFigureOut">
              <a:rPr lang="de-DE" smtClean="0"/>
              <a:t>26.06.24</a:t>
            </a:fld>
            <a:endParaRPr lang="de-DE"/>
          </a:p>
        </p:txBody>
      </p:sp>
      <p:sp>
        <p:nvSpPr>
          <p:cNvPr id="6" name="Fußzeilenplatzhalter 5">
            <a:extLst>
              <a:ext uri="{FF2B5EF4-FFF2-40B4-BE49-F238E27FC236}">
                <a16:creationId xmlns:a16="http://schemas.microsoft.com/office/drawing/2014/main" id="{880A464E-B91B-0A9A-5232-F99C6AC5BD7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A3CA64-DA36-4862-9C8B-543F7BC5311D}"/>
              </a:ext>
            </a:extLst>
          </p:cNvPr>
          <p:cNvSpPr>
            <a:spLocks noGrp="1"/>
          </p:cNvSpPr>
          <p:nvPr>
            <p:ph type="sldNum" sz="quarter" idx="12"/>
          </p:nvPr>
        </p:nvSpPr>
        <p:spPr/>
        <p:txBody>
          <a:bodyPr/>
          <a:lstStyle/>
          <a:p>
            <a:fld id="{70444AB2-69B3-C846-8657-3B4490F555F9}" type="slidenum">
              <a:rPr lang="de-DE" smtClean="0"/>
              <a:t>‹Nr.›</a:t>
            </a:fld>
            <a:endParaRPr lang="de-DE"/>
          </a:p>
        </p:txBody>
      </p:sp>
    </p:spTree>
    <p:extLst>
      <p:ext uri="{BB962C8B-B14F-4D97-AF65-F5344CB8AC3E}">
        <p14:creationId xmlns:p14="http://schemas.microsoft.com/office/powerpoint/2010/main" val="2447977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C231E36-259F-3568-33D4-9EA253583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EAD2E10-96FE-548B-4430-26D177DE61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2ACE171-3270-8797-F5E7-8406E4CB2D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6197CB-518B-6145-8115-E9B3522D1B02}" type="datetimeFigureOut">
              <a:rPr lang="de-DE" smtClean="0"/>
              <a:t>26.06.24</a:t>
            </a:fld>
            <a:endParaRPr lang="de-DE"/>
          </a:p>
        </p:txBody>
      </p:sp>
      <p:sp>
        <p:nvSpPr>
          <p:cNvPr id="5" name="Fußzeilenplatzhalter 4">
            <a:extLst>
              <a:ext uri="{FF2B5EF4-FFF2-40B4-BE49-F238E27FC236}">
                <a16:creationId xmlns:a16="http://schemas.microsoft.com/office/drawing/2014/main" id="{46E32D75-3F4E-1EF0-31E1-7710A3BEF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03DFA9F6-5975-ECD1-EAE9-3F520DC18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444AB2-69B3-C846-8657-3B4490F555F9}" type="slidenum">
              <a:rPr lang="de-DE" smtClean="0"/>
              <a:t>‹Nr.›</a:t>
            </a:fld>
            <a:endParaRPr lang="de-DE"/>
          </a:p>
        </p:txBody>
      </p:sp>
    </p:spTree>
    <p:extLst>
      <p:ext uri="{BB962C8B-B14F-4D97-AF65-F5344CB8AC3E}">
        <p14:creationId xmlns:p14="http://schemas.microsoft.com/office/powerpoint/2010/main" val="117290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Anime, Cartoon, Fiktion, Animierter Cartoon enthält.&#10;&#10;Automatisch generierte Beschreibung">
            <a:extLst>
              <a:ext uri="{FF2B5EF4-FFF2-40B4-BE49-F238E27FC236}">
                <a16:creationId xmlns:a16="http://schemas.microsoft.com/office/drawing/2014/main" id="{251F05DE-E4BA-BAFC-B5E5-5DF2BC3C7043}"/>
              </a:ext>
            </a:extLst>
          </p:cNvPr>
          <p:cNvPicPr>
            <a:picLocks noChangeAspect="1"/>
          </p:cNvPicPr>
          <p:nvPr/>
        </p:nvPicPr>
        <p:blipFill rotWithShape="1">
          <a:blip r:embed="rId2"/>
          <a:srcRect t="21263" r="1" b="1"/>
          <a:stretch/>
        </p:blipFill>
        <p:spPr>
          <a:xfrm>
            <a:off x="6421035" y="643467"/>
            <a:ext cx="5129784" cy="5571066"/>
          </a:xfrm>
          <a:prstGeom prst="rect">
            <a:avLst/>
          </a:prstGeom>
        </p:spPr>
      </p:pic>
      <p:sp>
        <p:nvSpPr>
          <p:cNvPr id="14" name="Rectangle 13">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Fiktive Gestalt, Held, Superheld, Gerechtigkeitsliga enthält.&#10;&#10;Automatisch generierte Beschreibung">
            <a:extLst>
              <a:ext uri="{FF2B5EF4-FFF2-40B4-BE49-F238E27FC236}">
                <a16:creationId xmlns:a16="http://schemas.microsoft.com/office/drawing/2014/main" id="{750406F0-6B1D-46F8-B9A0-56C38B61E955}"/>
              </a:ext>
            </a:extLst>
          </p:cNvPr>
          <p:cNvPicPr>
            <a:picLocks noChangeAspect="1"/>
          </p:cNvPicPr>
          <p:nvPr/>
        </p:nvPicPr>
        <p:blipFill rotWithShape="1">
          <a:blip r:embed="rId3"/>
          <a:srcRect b="38911"/>
          <a:stretch/>
        </p:blipFill>
        <p:spPr>
          <a:xfrm>
            <a:off x="641180" y="643467"/>
            <a:ext cx="5129784" cy="5571066"/>
          </a:xfrm>
          <a:prstGeom prst="rect">
            <a:avLst/>
          </a:prstGeom>
        </p:spPr>
      </p:pic>
    </p:spTree>
    <p:extLst>
      <p:ext uri="{BB962C8B-B14F-4D97-AF65-F5344CB8AC3E}">
        <p14:creationId xmlns:p14="http://schemas.microsoft.com/office/powerpoint/2010/main" val="1517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7D5A84-91C0-CE85-C6F2-A564492ED3E9}"/>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dirty="0"/>
              <a:t>Confusion Matrix</a:t>
            </a:r>
          </a:p>
        </p:txBody>
      </p:sp>
      <p:pic>
        <p:nvPicPr>
          <p:cNvPr id="4" name="Grafik 3" descr="Ein Bild, das Text, Screenshot, Diagramm, Rechteck enthält.&#10;&#10;Automatisch generierte Beschreibung">
            <a:extLst>
              <a:ext uri="{FF2B5EF4-FFF2-40B4-BE49-F238E27FC236}">
                <a16:creationId xmlns:a16="http://schemas.microsoft.com/office/drawing/2014/main" id="{F168F4DD-B747-B998-86C7-EE41F41811E1}"/>
              </a:ext>
            </a:extLst>
          </p:cNvPr>
          <p:cNvPicPr>
            <a:picLocks noChangeAspect="1"/>
          </p:cNvPicPr>
          <p:nvPr/>
        </p:nvPicPr>
        <p:blipFill rotWithShape="1">
          <a:blip r:embed="rId3"/>
          <a:srcRect l="2493" r="338"/>
          <a:stretch/>
        </p:blipFill>
        <p:spPr>
          <a:xfrm>
            <a:off x="-9886" y="10"/>
            <a:ext cx="7572605" cy="6857990"/>
          </a:xfrm>
          <a:prstGeom prst="rect">
            <a:avLst/>
          </a:prstGeom>
        </p:spPr>
      </p:pic>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33870593-26FD-8B25-711C-F1D96238F4AB}"/>
              </a:ext>
            </a:extLst>
          </p:cNvPr>
          <p:cNvSpPr txBox="1"/>
          <p:nvPr/>
        </p:nvSpPr>
        <p:spPr>
          <a:xfrm>
            <a:off x="8153400" y="2013857"/>
            <a:ext cx="3434180" cy="3972997"/>
          </a:xfrm>
          <a:prstGeom prst="rect">
            <a:avLst/>
          </a:prstGeom>
        </p:spPr>
        <p:txBody>
          <a:bodyPr vert="horz" lIns="91440" tIns="45720" rIns="91440" bIns="45720" rtlCol="0">
            <a:normAutofit/>
          </a:bodyPr>
          <a:lstStyle/>
          <a:p>
            <a:pPr>
              <a:lnSpc>
                <a:spcPct val="90000"/>
              </a:lnSpc>
              <a:spcAft>
                <a:spcPts val="600"/>
              </a:spcAft>
            </a:pPr>
            <a:r>
              <a:rPr lang="de-DE" sz="1400" b="1" dirty="0"/>
              <a:t>Genauigkeit (</a:t>
            </a:r>
            <a:r>
              <a:rPr lang="de-DE" sz="1400" b="1" dirty="0" err="1"/>
              <a:t>Accuracy</a:t>
            </a:r>
            <a:r>
              <a:rPr lang="de-DE" sz="1400" b="1" dirty="0"/>
              <a:t>):</a:t>
            </a:r>
            <a:r>
              <a:rPr lang="de-DE" sz="1400" dirty="0"/>
              <a:t> 71.6%</a:t>
            </a:r>
            <a:endParaRPr lang="en-US" sz="1400" b="1" dirty="0"/>
          </a:p>
          <a:p>
            <a:pPr>
              <a:lnSpc>
                <a:spcPct val="90000"/>
              </a:lnSpc>
              <a:spcAft>
                <a:spcPts val="600"/>
              </a:spcAft>
            </a:pPr>
            <a:r>
              <a:rPr lang="en-US" sz="1400" b="1" dirty="0" err="1"/>
              <a:t>Metriken</a:t>
            </a:r>
            <a:r>
              <a:rPr lang="en-US" sz="1400" b="1" dirty="0"/>
              <a:t> für Comic:</a:t>
            </a:r>
            <a:endParaRPr lang="en-US" sz="1400" dirty="0"/>
          </a:p>
          <a:p>
            <a:pPr indent="-228600">
              <a:lnSpc>
                <a:spcPct val="90000"/>
              </a:lnSpc>
              <a:spcAft>
                <a:spcPts val="600"/>
              </a:spcAft>
              <a:buFont typeface="Arial" panose="020B0604020202020204" pitchFamily="34" charset="0"/>
              <a:buChar char="•"/>
            </a:pPr>
            <a:r>
              <a:rPr lang="en-US" sz="1400" b="1" dirty="0"/>
              <a:t>F1-Score:</a:t>
            </a:r>
            <a:r>
              <a:rPr lang="en-US" sz="1400" dirty="0"/>
              <a:t> 70.2%</a:t>
            </a:r>
          </a:p>
          <a:p>
            <a:pPr marL="742950" lvl="1" indent="-228600">
              <a:lnSpc>
                <a:spcPct val="90000"/>
              </a:lnSpc>
              <a:spcAft>
                <a:spcPts val="600"/>
              </a:spcAft>
              <a:buFont typeface="Arial" panose="020B0604020202020204" pitchFamily="34" charset="0"/>
              <a:buChar char="•"/>
            </a:pPr>
            <a:r>
              <a:rPr lang="en-US" sz="1400" dirty="0" err="1"/>
              <a:t>Harmonisches</a:t>
            </a:r>
            <a:r>
              <a:rPr lang="en-US" sz="1400" dirty="0"/>
              <a:t> Mittel </a:t>
            </a:r>
            <a:r>
              <a:rPr lang="en-US" sz="1400" dirty="0" err="1"/>
              <a:t>aus</a:t>
            </a:r>
            <a:r>
              <a:rPr lang="en-US" sz="1400" dirty="0"/>
              <a:t> </a:t>
            </a:r>
            <a:r>
              <a:rPr lang="en-US" sz="1400" dirty="0" err="1"/>
              <a:t>Präzision</a:t>
            </a:r>
            <a:r>
              <a:rPr lang="en-US" sz="1400" dirty="0"/>
              <a:t> und Recall.</a:t>
            </a:r>
          </a:p>
          <a:p>
            <a:pPr>
              <a:lnSpc>
                <a:spcPct val="90000"/>
              </a:lnSpc>
              <a:spcAft>
                <a:spcPts val="600"/>
              </a:spcAft>
            </a:pPr>
            <a:r>
              <a:rPr lang="en-US" sz="1400" b="1" dirty="0" err="1"/>
              <a:t>Metriken</a:t>
            </a:r>
            <a:r>
              <a:rPr lang="en-US" sz="1400" b="1" dirty="0"/>
              <a:t> für Manga:</a:t>
            </a:r>
            <a:endParaRPr lang="en-US" sz="1400" dirty="0"/>
          </a:p>
          <a:p>
            <a:pPr indent="-228600">
              <a:lnSpc>
                <a:spcPct val="90000"/>
              </a:lnSpc>
              <a:spcAft>
                <a:spcPts val="600"/>
              </a:spcAft>
              <a:buFont typeface="Arial" panose="020B0604020202020204" pitchFamily="34" charset="0"/>
              <a:buChar char="•"/>
            </a:pPr>
            <a:r>
              <a:rPr lang="en-US" sz="1400" b="1" dirty="0"/>
              <a:t>F1-Score:</a:t>
            </a:r>
            <a:r>
              <a:rPr lang="en-US" sz="1400" dirty="0"/>
              <a:t> 72.9%</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b="1" dirty="0"/>
              <a:t>Dummy Classifier Accuracy: </a:t>
            </a:r>
            <a:r>
              <a:rPr lang="en-US" sz="1400" dirty="0"/>
              <a:t>52%</a:t>
            </a:r>
          </a:p>
          <a:p>
            <a:pPr marL="285750" indent="-285750">
              <a:lnSpc>
                <a:spcPct val="90000"/>
              </a:lnSpc>
              <a:spcAft>
                <a:spcPts val="600"/>
              </a:spcAft>
              <a:buFont typeface="Arial" panose="020B0604020202020204" pitchFamily="34" charset="0"/>
              <a:buChar char="•"/>
            </a:pPr>
            <a:r>
              <a:rPr lang="en-US" sz="1400" b="1" dirty="0"/>
              <a:t>F1-Score:</a:t>
            </a:r>
            <a:r>
              <a:rPr lang="en-US" sz="1400" dirty="0"/>
              <a:t> 51% für </a:t>
            </a:r>
            <a:r>
              <a:rPr lang="en-US" sz="1400" dirty="0" err="1"/>
              <a:t>beide</a:t>
            </a:r>
            <a:r>
              <a:rPr lang="en-US" sz="1400" dirty="0"/>
              <a:t> Klassen</a:t>
            </a:r>
            <a:br>
              <a:rPr lang="en-US" sz="1400" dirty="0"/>
            </a:br>
            <a:endParaRPr lang="en-US" sz="1400" dirty="0"/>
          </a:p>
        </p:txBody>
      </p:sp>
    </p:spTree>
    <p:extLst>
      <p:ext uri="{BB962C8B-B14F-4D97-AF65-F5344CB8AC3E}">
        <p14:creationId xmlns:p14="http://schemas.microsoft.com/office/powerpoint/2010/main" val="404670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3D07298B-8719-FBB3-AC70-789DBE3E5DE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Visualisierung mit Grad-CAM</a:t>
            </a: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feld 4">
            <a:extLst>
              <a:ext uri="{FF2B5EF4-FFF2-40B4-BE49-F238E27FC236}">
                <a16:creationId xmlns:a16="http://schemas.microsoft.com/office/drawing/2014/main" id="{A86BF381-8BCB-09AA-B683-16FF3FDAA216}"/>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b="1" dirty="0"/>
              <a:t>Was </a:t>
            </a:r>
            <a:r>
              <a:rPr lang="en-US" sz="1500" b="1" dirty="0" err="1"/>
              <a:t>ist</a:t>
            </a:r>
            <a:r>
              <a:rPr lang="en-US" sz="1500" b="1" dirty="0"/>
              <a:t> Grad-CAM?</a:t>
            </a:r>
            <a:r>
              <a:rPr lang="en-US" sz="1500" dirty="0"/>
              <a:t>: Eine Technik </a:t>
            </a:r>
            <a:r>
              <a:rPr lang="en-US" sz="1500" dirty="0" err="1"/>
              <a:t>zur</a:t>
            </a:r>
            <a:r>
              <a:rPr lang="en-US" sz="1500" dirty="0"/>
              <a:t> </a:t>
            </a:r>
            <a:r>
              <a:rPr lang="en-US" sz="1500" dirty="0" err="1"/>
              <a:t>Erzeugung</a:t>
            </a:r>
            <a:r>
              <a:rPr lang="en-US" sz="1500" dirty="0"/>
              <a:t> von "Heatmaps", die </a:t>
            </a:r>
            <a:r>
              <a:rPr lang="en-US" sz="1500" dirty="0" err="1"/>
              <a:t>zeigen</a:t>
            </a:r>
            <a:r>
              <a:rPr lang="en-US" sz="1500" dirty="0"/>
              <a:t>, </a:t>
            </a:r>
            <a:r>
              <a:rPr lang="en-US" sz="1500" dirty="0" err="1"/>
              <a:t>welche</a:t>
            </a:r>
            <a:r>
              <a:rPr lang="en-US" sz="1500" dirty="0"/>
              <a:t> </a:t>
            </a:r>
            <a:r>
              <a:rPr lang="en-US" sz="1500" dirty="0" err="1"/>
              <a:t>Bereiche</a:t>
            </a:r>
            <a:r>
              <a:rPr lang="en-US" sz="1500" dirty="0"/>
              <a:t> </a:t>
            </a:r>
            <a:r>
              <a:rPr lang="en-US" sz="1500" dirty="0" err="1"/>
              <a:t>eines</a:t>
            </a:r>
            <a:r>
              <a:rPr lang="en-US" sz="1500" dirty="0"/>
              <a:t> </a:t>
            </a:r>
            <a:r>
              <a:rPr lang="en-US" sz="1500" dirty="0" err="1"/>
              <a:t>Bildes</a:t>
            </a:r>
            <a:r>
              <a:rPr lang="en-US" sz="1500" dirty="0"/>
              <a:t> das CNN für seine </a:t>
            </a:r>
            <a:r>
              <a:rPr lang="en-US" sz="1500" dirty="0" err="1"/>
              <a:t>Vorhersagen</a:t>
            </a:r>
            <a:r>
              <a:rPr lang="en-US" sz="1500" dirty="0"/>
              <a:t> </a:t>
            </a:r>
            <a:r>
              <a:rPr lang="en-US" sz="1500" dirty="0" err="1"/>
              <a:t>als</a:t>
            </a:r>
            <a:r>
              <a:rPr lang="en-US" sz="1500" dirty="0"/>
              <a:t> </a:t>
            </a:r>
            <a:r>
              <a:rPr lang="en-US" sz="1500" dirty="0" err="1"/>
              <a:t>wichtig</a:t>
            </a:r>
            <a:r>
              <a:rPr lang="en-US" sz="1500" dirty="0"/>
              <a:t> </a:t>
            </a:r>
            <a:r>
              <a:rPr lang="en-US" sz="1500" dirty="0" err="1"/>
              <a:t>erachtet</a:t>
            </a:r>
            <a:r>
              <a:rPr lang="en-US" sz="1500" dirty="0"/>
              <a:t>.</a:t>
            </a:r>
          </a:p>
          <a:p>
            <a:pPr indent="-228600">
              <a:lnSpc>
                <a:spcPct val="90000"/>
              </a:lnSpc>
              <a:spcAft>
                <a:spcPts val="600"/>
              </a:spcAft>
              <a:buFont typeface="Arial" panose="020B0604020202020204" pitchFamily="34" charset="0"/>
              <a:buChar char="•"/>
            </a:pPr>
            <a:r>
              <a:rPr lang="en-US" sz="1500" b="1" dirty="0" err="1"/>
              <a:t>Nutzung</a:t>
            </a:r>
            <a:r>
              <a:rPr lang="en-US" sz="1500" b="1" dirty="0"/>
              <a:t> in der Praxis</a:t>
            </a:r>
            <a:r>
              <a:rPr lang="en-US" sz="1500" dirty="0"/>
              <a:t>: </a:t>
            </a:r>
            <a:r>
              <a:rPr lang="en-US" sz="1500" dirty="0" err="1"/>
              <a:t>Durch</a:t>
            </a:r>
            <a:r>
              <a:rPr lang="en-US" sz="1500" dirty="0"/>
              <a:t> die </a:t>
            </a:r>
            <a:r>
              <a:rPr lang="en-US" sz="1500" dirty="0" err="1"/>
              <a:t>Visualisierung</a:t>
            </a:r>
            <a:r>
              <a:rPr lang="en-US" sz="1500" dirty="0"/>
              <a:t> der </a:t>
            </a:r>
            <a:r>
              <a:rPr lang="en-US" sz="1500" dirty="0" err="1"/>
              <a:t>Aktivierungen</a:t>
            </a:r>
            <a:r>
              <a:rPr lang="en-US" sz="1500" dirty="0"/>
              <a:t> </a:t>
            </a:r>
            <a:r>
              <a:rPr lang="en-US" sz="1500" dirty="0" err="1"/>
              <a:t>kann</a:t>
            </a:r>
            <a:r>
              <a:rPr lang="en-US" sz="1500" dirty="0"/>
              <a:t> </a:t>
            </a:r>
            <a:r>
              <a:rPr lang="en-US" sz="1500" dirty="0" err="1"/>
              <a:t>verstanden</a:t>
            </a:r>
            <a:r>
              <a:rPr lang="en-US" sz="1500" dirty="0"/>
              <a:t> </a:t>
            </a:r>
            <a:r>
              <a:rPr lang="en-US" sz="1500" dirty="0" err="1"/>
              <a:t>werden</a:t>
            </a:r>
            <a:r>
              <a:rPr lang="en-US" sz="1500" dirty="0"/>
              <a:t>, auf </a:t>
            </a:r>
            <a:r>
              <a:rPr lang="en-US" sz="1500" dirty="0" err="1"/>
              <a:t>welche</a:t>
            </a:r>
            <a:r>
              <a:rPr lang="en-US" sz="1500" dirty="0"/>
              <a:t> Features das Modell am </a:t>
            </a:r>
            <a:r>
              <a:rPr lang="en-US" sz="1500" dirty="0" err="1"/>
              <a:t>meisten</a:t>
            </a:r>
            <a:r>
              <a:rPr lang="en-US" sz="1500" dirty="0"/>
              <a:t> </a:t>
            </a:r>
            <a:r>
              <a:rPr lang="en-US" sz="1500" dirty="0" err="1"/>
              <a:t>achtet</a:t>
            </a:r>
            <a:r>
              <a:rPr lang="en-US" sz="1500" dirty="0"/>
              <a:t>, was </a:t>
            </a:r>
            <a:r>
              <a:rPr lang="en-US" sz="1500" dirty="0" err="1"/>
              <a:t>besonders</a:t>
            </a:r>
            <a:r>
              <a:rPr lang="en-US" sz="1500" dirty="0"/>
              <a:t> </a:t>
            </a:r>
            <a:r>
              <a:rPr lang="en-US" sz="1500" dirty="0" err="1"/>
              <a:t>bei</a:t>
            </a:r>
            <a:r>
              <a:rPr lang="en-US" sz="1500" dirty="0"/>
              <a:t> der </a:t>
            </a:r>
            <a:r>
              <a:rPr lang="en-US" sz="1500" dirty="0" err="1"/>
              <a:t>Fehleranalyse</a:t>
            </a:r>
            <a:r>
              <a:rPr lang="en-US" sz="1500" dirty="0"/>
              <a:t> und der </a:t>
            </a:r>
            <a:r>
              <a:rPr lang="en-US" sz="1500" dirty="0" err="1"/>
              <a:t>weiteren</a:t>
            </a:r>
            <a:r>
              <a:rPr lang="en-US" sz="1500" dirty="0"/>
              <a:t> </a:t>
            </a:r>
            <a:r>
              <a:rPr lang="en-US" sz="1500" dirty="0" err="1"/>
              <a:t>Modellverbesserung</a:t>
            </a:r>
            <a:r>
              <a:rPr lang="en-US" sz="1500" dirty="0"/>
              <a:t> </a:t>
            </a:r>
            <a:r>
              <a:rPr lang="en-US" sz="1500" dirty="0" err="1"/>
              <a:t>nützlich</a:t>
            </a:r>
            <a:r>
              <a:rPr lang="en-US" sz="1500" dirty="0"/>
              <a:t> </a:t>
            </a:r>
            <a:r>
              <a:rPr lang="en-US" sz="1500" dirty="0" err="1"/>
              <a:t>ist</a:t>
            </a:r>
            <a:r>
              <a:rPr lang="en-US" sz="1500" dirty="0"/>
              <a:t>.</a:t>
            </a:r>
          </a:p>
        </p:txBody>
      </p:sp>
      <p:pic>
        <p:nvPicPr>
          <p:cNvPr id="4" name="Grafik 3" descr="Ein Bild, das Text, Grafikdesign, Cartoon, Kinderkunst enthält.&#10;&#10;Automatisch generierte Beschreibung">
            <a:extLst>
              <a:ext uri="{FF2B5EF4-FFF2-40B4-BE49-F238E27FC236}">
                <a16:creationId xmlns:a16="http://schemas.microsoft.com/office/drawing/2014/main" id="{78823135-7323-A8E5-6326-708E7EB1FDF3}"/>
              </a:ext>
            </a:extLst>
          </p:cNvPr>
          <p:cNvPicPr>
            <a:picLocks noChangeAspect="1"/>
          </p:cNvPicPr>
          <p:nvPr/>
        </p:nvPicPr>
        <p:blipFill>
          <a:blip r:embed="rId3"/>
          <a:stretch>
            <a:fillRect/>
          </a:stretch>
        </p:blipFill>
        <p:spPr>
          <a:xfrm>
            <a:off x="557784" y="3122253"/>
            <a:ext cx="11164824" cy="2707470"/>
          </a:xfrm>
          <a:prstGeom prst="rect">
            <a:avLst/>
          </a:prstGeom>
        </p:spPr>
      </p:pic>
    </p:spTree>
    <p:extLst>
      <p:ext uri="{BB962C8B-B14F-4D97-AF65-F5344CB8AC3E}">
        <p14:creationId xmlns:p14="http://schemas.microsoft.com/office/powerpoint/2010/main" val="2281827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47DBFA9-F781-8877-E227-11B0BBB61D15}"/>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err="1">
                <a:solidFill>
                  <a:schemeClr val="tx1"/>
                </a:solidFill>
                <a:latin typeface="+mj-lt"/>
                <a:ea typeface="+mj-ea"/>
                <a:cs typeface="+mj-cs"/>
              </a:rPr>
              <a:t>Vielen</a:t>
            </a:r>
            <a:r>
              <a:rPr lang="en-US" sz="7200" kern="1200" dirty="0">
                <a:solidFill>
                  <a:schemeClr val="tx1"/>
                </a:solidFill>
                <a:latin typeface="+mj-lt"/>
                <a:ea typeface="+mj-ea"/>
                <a:cs typeface="+mj-cs"/>
              </a:rPr>
              <a:t> Dank </a:t>
            </a:r>
            <a:r>
              <a:rPr lang="en-US" sz="7200" kern="1200" dirty="0" err="1">
                <a:solidFill>
                  <a:schemeClr val="tx1"/>
                </a:solidFill>
                <a:latin typeface="+mj-lt"/>
                <a:ea typeface="+mj-ea"/>
                <a:cs typeface="+mj-cs"/>
              </a:rPr>
              <a:t>fürs</a:t>
            </a:r>
            <a:r>
              <a:rPr lang="en-US" sz="7200" kern="1200" dirty="0">
                <a:solidFill>
                  <a:schemeClr val="tx1"/>
                </a:solidFill>
                <a:latin typeface="+mj-lt"/>
                <a:ea typeface="+mj-ea"/>
                <a:cs typeface="+mj-cs"/>
              </a:rPr>
              <a:t> </a:t>
            </a:r>
            <a:r>
              <a:rPr lang="en-US" sz="7200" kern="1200" dirty="0" err="1">
                <a:solidFill>
                  <a:schemeClr val="tx1"/>
                </a:solidFill>
                <a:latin typeface="+mj-lt"/>
                <a:ea typeface="+mj-ea"/>
                <a:cs typeface="+mj-cs"/>
              </a:rPr>
              <a:t>Zuhören</a:t>
            </a:r>
            <a:r>
              <a:rPr lang="en-US" sz="7200" kern="1200" dirty="0">
                <a:solidFill>
                  <a:schemeClr val="tx1"/>
                </a:solidFill>
                <a:latin typeface="+mj-lt"/>
                <a:ea typeface="+mj-ea"/>
                <a:cs typeface="+mj-cs"/>
              </a:rPr>
              <a:t> – Noch </a:t>
            </a:r>
            <a:r>
              <a:rPr lang="en-US" sz="7200" kern="1200" dirty="0" err="1">
                <a:solidFill>
                  <a:schemeClr val="tx1"/>
                </a:solidFill>
                <a:latin typeface="+mj-lt"/>
                <a:ea typeface="+mj-ea"/>
                <a:cs typeface="+mj-cs"/>
              </a:rPr>
              <a:t>Fragen</a:t>
            </a:r>
            <a:r>
              <a:rPr lang="en-US" sz="7200" kern="1200" dirty="0">
                <a:solidFill>
                  <a:schemeClr val="tx1"/>
                </a:solidFill>
                <a:latin typeface="+mj-lt"/>
                <a:ea typeface="+mj-ea"/>
                <a:cs typeface="+mj-cs"/>
              </a:rPr>
              <a:t>?</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826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4F14E48-7A2B-B119-C6A1-4EC0E2555BC7}"/>
              </a:ext>
            </a:extLst>
          </p:cNvPr>
          <p:cNvSpPr>
            <a:spLocks noGrp="1"/>
          </p:cNvSpPr>
          <p:nvPr>
            <p:ph type="ctrTitle"/>
          </p:nvPr>
        </p:nvSpPr>
        <p:spPr>
          <a:xfrm>
            <a:off x="1524000" y="1293338"/>
            <a:ext cx="9144000" cy="3274592"/>
          </a:xfrm>
        </p:spPr>
        <p:txBody>
          <a:bodyPr anchor="ctr">
            <a:normAutofit/>
          </a:bodyPr>
          <a:lstStyle/>
          <a:p>
            <a:r>
              <a:rPr lang="de-DE" sz="7200" dirty="0"/>
              <a:t>Bildklassifizierung</a:t>
            </a:r>
            <a:br>
              <a:rPr lang="de-DE" sz="7200" dirty="0"/>
            </a:br>
            <a:r>
              <a:rPr lang="de-DE" sz="7200" dirty="0"/>
              <a:t>Comic-Manga</a:t>
            </a:r>
          </a:p>
        </p:txBody>
      </p:sp>
      <p:sp>
        <p:nvSpPr>
          <p:cNvPr id="3" name="Untertitel 2">
            <a:extLst>
              <a:ext uri="{FF2B5EF4-FFF2-40B4-BE49-F238E27FC236}">
                <a16:creationId xmlns:a16="http://schemas.microsoft.com/office/drawing/2014/main" id="{793263D0-D3F4-FAE1-41DE-D2EBD98F4CDB}"/>
              </a:ext>
            </a:extLst>
          </p:cNvPr>
          <p:cNvSpPr>
            <a:spLocks noGrp="1"/>
          </p:cNvSpPr>
          <p:nvPr>
            <p:ph type="subTitle" idx="1"/>
          </p:nvPr>
        </p:nvSpPr>
        <p:spPr>
          <a:xfrm>
            <a:off x="1524000" y="5514052"/>
            <a:ext cx="9144000" cy="651910"/>
          </a:xfrm>
        </p:spPr>
        <p:txBody>
          <a:bodyPr anchor="ctr">
            <a:normAutofit/>
          </a:bodyPr>
          <a:lstStyle/>
          <a:p>
            <a:r>
              <a:rPr lang="de-DE"/>
              <a:t>Samuel Heinrich – Advanced Machine Learning</a:t>
            </a:r>
            <a:endParaRPr lang="de-DE" dirty="0"/>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8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7DB4F7-952F-445F-F284-22072F2A72AA}"/>
              </a:ext>
            </a:extLst>
          </p:cNvPr>
          <p:cNvSpPr>
            <a:spLocks noGrp="1"/>
          </p:cNvSpPr>
          <p:nvPr>
            <p:ph type="title"/>
          </p:nvPr>
        </p:nvSpPr>
        <p:spPr/>
        <p:txBody>
          <a:bodyPr/>
          <a:lstStyle/>
          <a:p>
            <a:r>
              <a:rPr lang="de-DE"/>
              <a:t>Datensatz</a:t>
            </a:r>
            <a:endParaRPr lang="de-DE" dirty="0"/>
          </a:p>
        </p:txBody>
      </p:sp>
      <p:graphicFrame>
        <p:nvGraphicFramePr>
          <p:cNvPr id="5" name="Inhaltsplatzhalter 2">
            <a:extLst>
              <a:ext uri="{FF2B5EF4-FFF2-40B4-BE49-F238E27FC236}">
                <a16:creationId xmlns:a16="http://schemas.microsoft.com/office/drawing/2014/main" id="{50A9BE07-ED90-D293-88F7-C20E5C3C9F7C}"/>
              </a:ext>
            </a:extLst>
          </p:cNvPr>
          <p:cNvGraphicFramePr>
            <a:graphicFrameLocks noGrp="1"/>
          </p:cNvGraphicFramePr>
          <p:nvPr>
            <p:ph idx="1"/>
            <p:extLst>
              <p:ext uri="{D42A27DB-BD31-4B8C-83A1-F6EECF244321}">
                <p14:modId xmlns:p14="http://schemas.microsoft.com/office/powerpoint/2010/main" val="33072071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4783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FBE0666-6801-09AA-4E0C-18310214B2F0}"/>
              </a:ext>
            </a:extLst>
          </p:cNvPr>
          <p:cNvSpPr>
            <a:spLocks noGrp="1"/>
          </p:cNvSpPr>
          <p:nvPr>
            <p:ph type="title"/>
          </p:nvPr>
        </p:nvSpPr>
        <p:spPr/>
        <p:txBody>
          <a:bodyPr/>
          <a:lstStyle/>
          <a:p>
            <a:r>
              <a:rPr lang="de-DE"/>
              <a:t>Preprocessing</a:t>
            </a:r>
            <a:endParaRPr lang="de-DE" dirty="0"/>
          </a:p>
        </p:txBody>
      </p:sp>
      <p:graphicFrame>
        <p:nvGraphicFramePr>
          <p:cNvPr id="23" name="Inhaltsplatzhalter 5">
            <a:extLst>
              <a:ext uri="{FF2B5EF4-FFF2-40B4-BE49-F238E27FC236}">
                <a16:creationId xmlns:a16="http://schemas.microsoft.com/office/drawing/2014/main" id="{7C57136C-4F3A-606B-1120-317EEB3EBB68}"/>
              </a:ext>
            </a:extLst>
          </p:cNvPr>
          <p:cNvGraphicFramePr>
            <a:graphicFrameLocks noGrp="1"/>
          </p:cNvGraphicFramePr>
          <p:nvPr>
            <p:ph idx="1"/>
            <p:extLst>
              <p:ext uri="{D42A27DB-BD31-4B8C-83A1-F6EECF244321}">
                <p14:modId xmlns:p14="http://schemas.microsoft.com/office/powerpoint/2010/main" val="31961114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0628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5" name="Rectangle 14">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4" name="Inhaltsplatzhalter 3" descr="Ein Bild, das Collage, Menschliches Gesicht, Screenshot, Cartoon enthält.&#10;&#10;Automatisch generierte Beschreibung">
            <a:extLst>
              <a:ext uri="{FF2B5EF4-FFF2-40B4-BE49-F238E27FC236}">
                <a16:creationId xmlns:a16="http://schemas.microsoft.com/office/drawing/2014/main" id="{3749CB2F-760A-7D22-A708-B634F0C73DC2}"/>
              </a:ext>
            </a:extLst>
          </p:cNvPr>
          <p:cNvPicPr>
            <a:picLocks noGrp="1" noChangeAspect="1"/>
          </p:cNvPicPr>
          <p:nvPr>
            <p:ph idx="1"/>
          </p:nvPr>
        </p:nvPicPr>
        <p:blipFill rotWithShape="1">
          <a:blip r:embed="rId2"/>
          <a:srcRect t="886" r="1" b="1850"/>
          <a:stretch/>
        </p:blipFill>
        <p:spPr>
          <a:xfrm>
            <a:off x="122716" y="115738"/>
            <a:ext cx="11938653" cy="6618898"/>
          </a:xfrm>
          <a:prstGeom prst="rect">
            <a:avLst/>
          </a:prstGeom>
        </p:spPr>
      </p:pic>
    </p:spTree>
    <p:extLst>
      <p:ext uri="{BB962C8B-B14F-4D97-AF65-F5344CB8AC3E}">
        <p14:creationId xmlns:p14="http://schemas.microsoft.com/office/powerpoint/2010/main" val="2428972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8">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C9B38FC-1D30-88EA-0034-3D83A0857009}"/>
              </a:ext>
            </a:extLst>
          </p:cNvPr>
          <p:cNvSpPr>
            <a:spLocks noGrp="1"/>
          </p:cNvSpPr>
          <p:nvPr>
            <p:ph type="title"/>
          </p:nvPr>
        </p:nvSpPr>
        <p:spPr>
          <a:xfrm>
            <a:off x="517889" y="4883544"/>
            <a:ext cx="3876086" cy="1556907"/>
          </a:xfrm>
        </p:spPr>
        <p:txBody>
          <a:bodyPr vert="horz" lIns="91440" tIns="45720" rIns="91440" bIns="45720" rtlCol="0" anchor="ctr">
            <a:normAutofit/>
          </a:bodyPr>
          <a:lstStyle/>
          <a:p>
            <a:r>
              <a:rPr lang="en-US" sz="3200" kern="1200">
                <a:solidFill>
                  <a:schemeClr val="tx1"/>
                </a:solidFill>
                <a:latin typeface="+mj-lt"/>
                <a:ea typeface="+mj-ea"/>
                <a:cs typeface="+mj-cs"/>
              </a:rPr>
              <a:t>Modellarchitektur</a:t>
            </a:r>
          </a:p>
        </p:txBody>
      </p:sp>
      <p:sp>
        <p:nvSpPr>
          <p:cNvPr id="56" name="Rectangle 5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id="{45FC72BA-81D2-4ABA-70EF-2D238F5542D4}"/>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a:t>Aktivierung:</a:t>
            </a:r>
            <a:r>
              <a:rPr lang="en-US"/>
              <a:t> ReLU (Nichtlinearität)</a:t>
            </a:r>
          </a:p>
          <a:p>
            <a:pPr indent="-228600">
              <a:lnSpc>
                <a:spcPct val="90000"/>
              </a:lnSpc>
              <a:spcAft>
                <a:spcPts val="600"/>
              </a:spcAft>
              <a:buFont typeface="Arial" panose="020B0604020202020204" pitchFamily="34" charset="0"/>
              <a:buChar char="•"/>
            </a:pPr>
            <a:r>
              <a:rPr lang="en-US" b="1"/>
              <a:t>Pooling:</a:t>
            </a:r>
            <a:r>
              <a:rPr lang="en-US"/>
              <a:t> Reduziert Dimensionsgröße</a:t>
            </a:r>
          </a:p>
          <a:p>
            <a:pPr indent="-228600">
              <a:lnSpc>
                <a:spcPct val="90000"/>
              </a:lnSpc>
              <a:spcAft>
                <a:spcPts val="600"/>
              </a:spcAft>
              <a:buFont typeface="Arial" panose="020B0604020202020204" pitchFamily="34" charset="0"/>
              <a:buChar char="•"/>
            </a:pPr>
            <a:r>
              <a:rPr lang="en-US" b="1"/>
              <a:t>Dropout:</a:t>
            </a:r>
            <a:r>
              <a:rPr lang="en-US"/>
              <a:t> Verhindert Overfitting</a:t>
            </a:r>
          </a:p>
          <a:p>
            <a:pPr indent="-228600">
              <a:lnSpc>
                <a:spcPct val="90000"/>
              </a:lnSpc>
              <a:spcAft>
                <a:spcPts val="600"/>
              </a:spcAft>
              <a:buFont typeface="Arial" panose="020B0604020202020204" pitchFamily="34" charset="0"/>
              <a:buChar char="•"/>
            </a:pPr>
            <a:r>
              <a:rPr lang="en-US" b="1"/>
              <a:t>Ziel:</a:t>
            </a:r>
            <a:r>
              <a:rPr lang="en-US"/>
              <a:t> Bildklassifikation (2 Klassen)</a:t>
            </a:r>
          </a:p>
        </p:txBody>
      </p:sp>
      <p:grpSp>
        <p:nvGrpSpPr>
          <p:cNvPr id="15" name="Gruppieren 14">
            <a:extLst>
              <a:ext uri="{FF2B5EF4-FFF2-40B4-BE49-F238E27FC236}">
                <a16:creationId xmlns:a16="http://schemas.microsoft.com/office/drawing/2014/main" id="{427BCDA2-8250-B6A5-36C2-BECE443EA1FC}"/>
              </a:ext>
            </a:extLst>
          </p:cNvPr>
          <p:cNvGrpSpPr/>
          <p:nvPr/>
        </p:nvGrpSpPr>
        <p:grpSpPr>
          <a:xfrm>
            <a:off x="959205" y="368809"/>
            <a:ext cx="10369645" cy="3858660"/>
            <a:chOff x="632379" y="1193331"/>
            <a:chExt cx="10972075" cy="4082830"/>
          </a:xfrm>
        </p:grpSpPr>
        <p:grpSp>
          <p:nvGrpSpPr>
            <p:cNvPr id="10" name="Gruppieren 9">
              <a:extLst>
                <a:ext uri="{FF2B5EF4-FFF2-40B4-BE49-F238E27FC236}">
                  <a16:creationId xmlns:a16="http://schemas.microsoft.com/office/drawing/2014/main" id="{B98AED1A-586E-AFF0-BD19-CF53A201FB5E}"/>
                </a:ext>
              </a:extLst>
            </p:cNvPr>
            <p:cNvGrpSpPr/>
            <p:nvPr/>
          </p:nvGrpSpPr>
          <p:grpSpPr>
            <a:xfrm>
              <a:off x="632379" y="1193331"/>
              <a:ext cx="10972075" cy="3753034"/>
              <a:chOff x="632379" y="1193331"/>
              <a:chExt cx="10972075" cy="3753034"/>
            </a:xfrm>
          </p:grpSpPr>
          <p:pic>
            <p:nvPicPr>
              <p:cNvPr id="4" name="Grafik 3" descr="Ein Bild, das Screenshot, Entwurf, Reihe, Design enthält.&#10;&#10;Automatisch generierte Beschreibung">
                <a:extLst>
                  <a:ext uri="{FF2B5EF4-FFF2-40B4-BE49-F238E27FC236}">
                    <a16:creationId xmlns:a16="http://schemas.microsoft.com/office/drawing/2014/main" id="{2F97731F-D957-C8F4-2D88-5B022EF4D09C}"/>
                  </a:ext>
                </a:extLst>
              </p:cNvPr>
              <p:cNvPicPr>
                <a:picLocks noChangeAspect="1"/>
              </p:cNvPicPr>
              <p:nvPr/>
            </p:nvPicPr>
            <p:blipFill rotWithShape="1">
              <a:blip r:embed="rId3"/>
              <a:srcRect b="19439"/>
              <a:stretch/>
            </p:blipFill>
            <p:spPr>
              <a:xfrm>
                <a:off x="632379" y="1193331"/>
                <a:ext cx="10972075" cy="3182111"/>
              </a:xfrm>
              <a:prstGeom prst="rect">
                <a:avLst/>
              </a:prstGeom>
            </p:spPr>
          </p:pic>
          <p:sp>
            <p:nvSpPr>
              <p:cNvPr id="8" name="Textfeld 7">
                <a:extLst>
                  <a:ext uri="{FF2B5EF4-FFF2-40B4-BE49-F238E27FC236}">
                    <a16:creationId xmlns:a16="http://schemas.microsoft.com/office/drawing/2014/main" id="{AFAF5FCB-A5AC-A602-4E14-589AB37E439C}"/>
                  </a:ext>
                </a:extLst>
              </p:cNvPr>
              <p:cNvSpPr txBox="1"/>
              <p:nvPr/>
            </p:nvSpPr>
            <p:spPr>
              <a:xfrm>
                <a:off x="1120040" y="4060444"/>
                <a:ext cx="2554014" cy="738664"/>
              </a:xfrm>
              <a:prstGeom prst="rect">
                <a:avLst/>
              </a:prstGeom>
              <a:noFill/>
            </p:spPr>
            <p:txBody>
              <a:bodyPr wrap="square" rtlCol="0">
                <a:spAutoFit/>
              </a:bodyPr>
              <a:lstStyle/>
              <a:p>
                <a:pPr defTabSz="859536">
                  <a:spcAft>
                    <a:spcPts val="600"/>
                  </a:spcAft>
                </a:pPr>
                <a:r>
                  <a:rPr lang="de-DE" sz="1316" b="1" kern="1200" err="1">
                    <a:solidFill>
                      <a:schemeClr val="tx1"/>
                    </a:solidFill>
                    <a:latin typeface="+mn-lt"/>
                    <a:ea typeface="+mn-ea"/>
                    <a:cs typeface="+mn-cs"/>
                  </a:rPr>
                  <a:t>Convolutional</a:t>
                </a:r>
                <a:r>
                  <a:rPr lang="de-DE" sz="1316" b="1" kern="1200">
                    <a:solidFill>
                      <a:schemeClr val="tx1"/>
                    </a:solidFill>
                    <a:latin typeface="+mn-lt"/>
                    <a:ea typeface="+mn-ea"/>
                    <a:cs typeface="+mn-cs"/>
                  </a:rPr>
                  <a:t> Layer 1: </a:t>
                </a:r>
                <a:r>
                  <a:rPr lang="de-DE" sz="1316" kern="1200">
                    <a:solidFill>
                      <a:schemeClr val="tx1"/>
                    </a:solidFill>
                    <a:latin typeface="+mn-lt"/>
                    <a:ea typeface="+mn-ea"/>
                    <a:cs typeface="+mn-cs"/>
                  </a:rPr>
                  <a:t>32 Filter, Größe 3x3, Padding 1</a:t>
                </a:r>
              </a:p>
              <a:p>
                <a:pPr>
                  <a:spcAft>
                    <a:spcPts val="600"/>
                  </a:spcAft>
                </a:pPr>
                <a:endParaRPr lang="de-DE" sz="1400"/>
              </a:p>
            </p:txBody>
          </p:sp>
          <p:sp>
            <p:nvSpPr>
              <p:cNvPr id="9" name="Textfeld 8">
                <a:extLst>
                  <a:ext uri="{FF2B5EF4-FFF2-40B4-BE49-F238E27FC236}">
                    <a16:creationId xmlns:a16="http://schemas.microsoft.com/office/drawing/2014/main" id="{1DE57DBB-D0E5-58B2-E36D-7C7D9318F595}"/>
                  </a:ext>
                </a:extLst>
              </p:cNvPr>
              <p:cNvSpPr txBox="1"/>
              <p:nvPr/>
            </p:nvSpPr>
            <p:spPr>
              <a:xfrm>
                <a:off x="3674054" y="3992258"/>
                <a:ext cx="1757296" cy="954107"/>
              </a:xfrm>
              <a:prstGeom prst="rect">
                <a:avLst/>
              </a:prstGeom>
              <a:noFill/>
            </p:spPr>
            <p:txBody>
              <a:bodyPr wrap="square" rtlCol="0">
                <a:spAutoFit/>
              </a:bodyPr>
              <a:lstStyle/>
              <a:p>
                <a:pPr defTabSz="859536">
                  <a:spcAft>
                    <a:spcPts val="600"/>
                  </a:spcAft>
                </a:pPr>
                <a:r>
                  <a:rPr lang="de-DE" sz="1316" b="1" kern="1200">
                    <a:solidFill>
                      <a:schemeClr val="tx1"/>
                    </a:solidFill>
                    <a:latin typeface="+mn-lt"/>
                    <a:ea typeface="+mn-ea"/>
                    <a:cs typeface="+mn-cs"/>
                  </a:rPr>
                  <a:t>Max-Pooling Layer: </a:t>
                </a:r>
                <a:r>
                  <a:rPr lang="de-DE" sz="1316" kern="1200">
                    <a:solidFill>
                      <a:schemeClr val="tx1"/>
                    </a:solidFill>
                    <a:latin typeface="+mn-lt"/>
                    <a:ea typeface="+mn-ea"/>
                    <a:cs typeface="+mn-cs"/>
                  </a:rPr>
                  <a:t>Kernelgröße 2x2, Stride 2</a:t>
                </a:r>
              </a:p>
              <a:p>
                <a:pPr>
                  <a:spcAft>
                    <a:spcPts val="600"/>
                  </a:spcAft>
                </a:pPr>
                <a:endParaRPr lang="de-DE" sz="1400"/>
              </a:p>
            </p:txBody>
          </p:sp>
        </p:grpSp>
        <p:sp>
          <p:nvSpPr>
            <p:cNvPr id="11" name="Textfeld 10">
              <a:extLst>
                <a:ext uri="{FF2B5EF4-FFF2-40B4-BE49-F238E27FC236}">
                  <a16:creationId xmlns:a16="http://schemas.microsoft.com/office/drawing/2014/main" id="{77F97323-BBB6-9CCE-72BD-1F5C9A5D1AA4}"/>
                </a:ext>
              </a:extLst>
            </p:cNvPr>
            <p:cNvSpPr txBox="1"/>
            <p:nvPr/>
          </p:nvSpPr>
          <p:spPr>
            <a:xfrm>
              <a:off x="6033664" y="4390240"/>
              <a:ext cx="2554014" cy="835581"/>
            </a:xfrm>
            <a:prstGeom prst="rect">
              <a:avLst/>
            </a:prstGeom>
            <a:noFill/>
          </p:spPr>
          <p:txBody>
            <a:bodyPr wrap="square" rtlCol="0">
              <a:spAutoFit/>
            </a:bodyPr>
            <a:lstStyle/>
            <a:p>
              <a:pPr defTabSz="859536">
                <a:spcAft>
                  <a:spcPts val="600"/>
                </a:spcAft>
              </a:pPr>
              <a:r>
                <a:rPr lang="de-DE" sz="1316" b="1" kern="1200" dirty="0" err="1">
                  <a:solidFill>
                    <a:schemeClr val="tx1"/>
                  </a:solidFill>
                  <a:latin typeface="+mn-lt"/>
                  <a:ea typeface="+mn-ea"/>
                  <a:cs typeface="+mn-cs"/>
                </a:rPr>
                <a:t>Convolutional</a:t>
              </a:r>
              <a:r>
                <a:rPr lang="de-DE" sz="1316" b="1" kern="1200" dirty="0">
                  <a:solidFill>
                    <a:schemeClr val="tx1"/>
                  </a:solidFill>
                  <a:latin typeface="+mn-lt"/>
                  <a:ea typeface="+mn-ea"/>
                  <a:cs typeface="+mn-cs"/>
                </a:rPr>
                <a:t> Layer 2: </a:t>
              </a:r>
              <a:r>
                <a:rPr lang="de-DE" sz="1316" kern="1200" dirty="0">
                  <a:solidFill>
                    <a:schemeClr val="tx1"/>
                  </a:solidFill>
                  <a:latin typeface="+mn-lt"/>
                  <a:ea typeface="+mn-ea"/>
                  <a:cs typeface="+mn-cs"/>
                </a:rPr>
                <a:t>64 Filter, Größe 3x3, Padding 1</a:t>
              </a:r>
            </a:p>
            <a:p>
              <a:pPr>
                <a:spcAft>
                  <a:spcPts val="600"/>
                </a:spcAft>
              </a:pPr>
              <a:endParaRPr lang="de-DE" sz="1400" dirty="0"/>
            </a:p>
          </p:txBody>
        </p:sp>
        <p:sp>
          <p:nvSpPr>
            <p:cNvPr id="12" name="Textfeld 11">
              <a:extLst>
                <a:ext uri="{FF2B5EF4-FFF2-40B4-BE49-F238E27FC236}">
                  <a16:creationId xmlns:a16="http://schemas.microsoft.com/office/drawing/2014/main" id="{0780EACC-BE49-2322-FB66-33B1BE5DABB4}"/>
                </a:ext>
              </a:extLst>
            </p:cNvPr>
            <p:cNvSpPr txBox="1"/>
            <p:nvPr/>
          </p:nvSpPr>
          <p:spPr>
            <a:xfrm>
              <a:off x="8587678" y="4322054"/>
              <a:ext cx="1757296" cy="954107"/>
            </a:xfrm>
            <a:prstGeom prst="rect">
              <a:avLst/>
            </a:prstGeom>
            <a:noFill/>
          </p:spPr>
          <p:txBody>
            <a:bodyPr wrap="square" rtlCol="0">
              <a:spAutoFit/>
            </a:bodyPr>
            <a:lstStyle/>
            <a:p>
              <a:pPr defTabSz="859536">
                <a:spcAft>
                  <a:spcPts val="600"/>
                </a:spcAft>
              </a:pPr>
              <a:r>
                <a:rPr lang="de-DE" sz="1316" b="1" kern="1200">
                  <a:solidFill>
                    <a:schemeClr val="tx1"/>
                  </a:solidFill>
                  <a:latin typeface="+mn-lt"/>
                  <a:ea typeface="+mn-ea"/>
                  <a:cs typeface="+mn-cs"/>
                </a:rPr>
                <a:t>Max-Pooling Layer: </a:t>
              </a:r>
              <a:r>
                <a:rPr lang="de-DE" sz="1316" kern="1200">
                  <a:solidFill>
                    <a:schemeClr val="tx1"/>
                  </a:solidFill>
                  <a:latin typeface="+mn-lt"/>
                  <a:ea typeface="+mn-ea"/>
                  <a:cs typeface="+mn-cs"/>
                </a:rPr>
                <a:t>Kernelgröße 2x2, Stride 2</a:t>
              </a:r>
            </a:p>
            <a:p>
              <a:pPr>
                <a:spcAft>
                  <a:spcPts val="600"/>
                </a:spcAft>
              </a:pPr>
              <a:endParaRPr lang="de-DE" sz="1400"/>
            </a:p>
          </p:txBody>
        </p:sp>
        <p:sp>
          <p:nvSpPr>
            <p:cNvPr id="13" name="Rechteck 12">
              <a:extLst>
                <a:ext uri="{FF2B5EF4-FFF2-40B4-BE49-F238E27FC236}">
                  <a16:creationId xmlns:a16="http://schemas.microsoft.com/office/drawing/2014/main" id="{E20C8E6C-34BD-BC95-58CC-54845A760DB2}"/>
                </a:ext>
              </a:extLst>
            </p:cNvPr>
            <p:cNvSpPr/>
            <p:nvPr/>
          </p:nvSpPr>
          <p:spPr>
            <a:xfrm>
              <a:off x="10142483" y="2806262"/>
              <a:ext cx="409903" cy="136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A784F068-BB62-0263-A973-8D3BB2CA2287}"/>
                </a:ext>
              </a:extLst>
            </p:cNvPr>
            <p:cNvSpPr/>
            <p:nvPr/>
          </p:nvSpPr>
          <p:spPr>
            <a:xfrm>
              <a:off x="10053148" y="2475188"/>
              <a:ext cx="409903" cy="136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13336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3"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6859416-95CE-2F7F-DB77-25369D8B36F6}"/>
              </a:ext>
            </a:extLst>
          </p:cNvPr>
          <p:cNvSpPr>
            <a:spLocks noGrp="1"/>
          </p:cNvSpPr>
          <p:nvPr>
            <p:ph type="title"/>
          </p:nvPr>
        </p:nvSpPr>
        <p:spPr>
          <a:xfrm>
            <a:off x="808638" y="386930"/>
            <a:ext cx="9236700" cy="1188950"/>
          </a:xfrm>
        </p:spPr>
        <p:txBody>
          <a:bodyPr anchor="b">
            <a:normAutofit/>
          </a:bodyPr>
          <a:lstStyle/>
          <a:p>
            <a:r>
              <a:rPr lang="de-DE" sz="5400"/>
              <a:t>Trainingsprozess</a:t>
            </a:r>
            <a:endParaRPr lang="de-DE" sz="5400" dirty="0"/>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Inhaltsplatzhalter 2">
            <a:extLst>
              <a:ext uri="{FF2B5EF4-FFF2-40B4-BE49-F238E27FC236}">
                <a16:creationId xmlns:a16="http://schemas.microsoft.com/office/drawing/2014/main" id="{80C021D4-FB7F-3F75-47B9-655EEF937E2E}"/>
              </a:ext>
            </a:extLst>
          </p:cNvPr>
          <p:cNvGraphicFramePr>
            <a:graphicFrameLocks noGrp="1"/>
          </p:cNvGraphicFramePr>
          <p:nvPr>
            <p:ph idx="1"/>
            <p:extLst>
              <p:ext uri="{D42A27DB-BD31-4B8C-83A1-F6EECF244321}">
                <p14:modId xmlns:p14="http://schemas.microsoft.com/office/powerpoint/2010/main" val="2645627548"/>
              </p:ext>
            </p:extLst>
          </p:nvPr>
        </p:nvGraphicFramePr>
        <p:xfrm>
          <a:off x="793659" y="1696639"/>
          <a:ext cx="10989527" cy="4338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549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C445842-56D4-B95A-42A9-80AA407E8C0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400" kern="1200">
                <a:solidFill>
                  <a:schemeClr val="tx1"/>
                </a:solidFill>
                <a:latin typeface="+mj-lt"/>
                <a:ea typeface="+mj-ea"/>
                <a:cs typeface="+mj-cs"/>
              </a:rPr>
              <a:t>Hyperparameter-Tuning</a:t>
            </a:r>
          </a:p>
        </p:txBody>
      </p:sp>
      <p:sp>
        <p:nvSpPr>
          <p:cNvPr id="6" name="Textfeld 5">
            <a:extLst>
              <a:ext uri="{FF2B5EF4-FFF2-40B4-BE49-F238E27FC236}">
                <a16:creationId xmlns:a16="http://schemas.microsoft.com/office/drawing/2014/main" id="{F392473B-B0B8-A922-E12F-CE75D6C134BF}"/>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1" dirty="0"/>
              <a:t>Name:</a:t>
            </a:r>
            <a:r>
              <a:rPr lang="en-US" sz="2000" dirty="0"/>
              <a:t> fancy-sweep-5</a:t>
            </a:r>
          </a:p>
          <a:p>
            <a:pPr indent="-228600">
              <a:lnSpc>
                <a:spcPct val="90000"/>
              </a:lnSpc>
              <a:spcAft>
                <a:spcPts val="600"/>
              </a:spcAft>
              <a:buFont typeface="Arial" panose="020B0604020202020204" pitchFamily="34" charset="0"/>
              <a:buChar char="•"/>
            </a:pPr>
            <a:r>
              <a:rPr lang="en-US" sz="2000" b="1" dirty="0"/>
              <a:t>Batch Size:</a:t>
            </a:r>
            <a:r>
              <a:rPr lang="en-US" sz="2000" dirty="0"/>
              <a:t> 32</a:t>
            </a:r>
          </a:p>
          <a:p>
            <a:pPr indent="-228600">
              <a:lnSpc>
                <a:spcPct val="90000"/>
              </a:lnSpc>
              <a:spcAft>
                <a:spcPts val="600"/>
              </a:spcAft>
              <a:buFont typeface="Arial" panose="020B0604020202020204" pitchFamily="34" charset="0"/>
              <a:buChar char="•"/>
            </a:pPr>
            <a:r>
              <a:rPr lang="en-US" sz="2000" b="1" dirty="0"/>
              <a:t>Learning Rate:</a:t>
            </a:r>
            <a:r>
              <a:rPr lang="en-US" sz="2000" dirty="0"/>
              <a:t> 0.001</a:t>
            </a:r>
          </a:p>
          <a:p>
            <a:pPr indent="-228600">
              <a:lnSpc>
                <a:spcPct val="90000"/>
              </a:lnSpc>
              <a:spcAft>
                <a:spcPts val="600"/>
              </a:spcAft>
              <a:buFont typeface="Arial" panose="020B0604020202020204" pitchFamily="34" charset="0"/>
              <a:buChar char="•"/>
            </a:pPr>
            <a:r>
              <a:rPr lang="en-US" sz="2000" b="1" dirty="0"/>
              <a:t>Train Accuracy:</a:t>
            </a:r>
            <a:r>
              <a:rPr lang="en-US" sz="2000" dirty="0"/>
              <a:t> 98.53% (</a:t>
            </a:r>
            <a:r>
              <a:rPr lang="en-US" sz="2000" dirty="0" err="1"/>
              <a:t>Höchste</a:t>
            </a:r>
            <a:r>
              <a:rPr lang="en-US" sz="2000" dirty="0"/>
              <a:t> </a:t>
            </a:r>
            <a:r>
              <a:rPr lang="en-US" sz="2000" dirty="0" err="1"/>
              <a:t>über</a:t>
            </a:r>
            <a:r>
              <a:rPr lang="en-US" sz="2000" dirty="0"/>
              <a:t> alle Sweeps)</a:t>
            </a:r>
          </a:p>
          <a:p>
            <a:pPr indent="-228600">
              <a:lnSpc>
                <a:spcPct val="90000"/>
              </a:lnSpc>
              <a:spcAft>
                <a:spcPts val="600"/>
              </a:spcAft>
              <a:buFont typeface="Arial" panose="020B0604020202020204" pitchFamily="34" charset="0"/>
              <a:buChar char="•"/>
            </a:pPr>
            <a:r>
              <a:rPr lang="en-US" sz="2000" b="1" dirty="0"/>
              <a:t>Validation Accuracy:</a:t>
            </a:r>
            <a:r>
              <a:rPr lang="en-US" sz="2000" dirty="0"/>
              <a:t> 74.6%</a:t>
            </a:r>
          </a:p>
          <a:p>
            <a:pPr indent="-228600">
              <a:lnSpc>
                <a:spcPct val="90000"/>
              </a:lnSpc>
              <a:spcAft>
                <a:spcPts val="600"/>
              </a:spcAft>
              <a:buFont typeface="Arial" panose="020B0604020202020204" pitchFamily="34" charset="0"/>
              <a:buChar char="•"/>
            </a:pPr>
            <a:r>
              <a:rPr lang="en-US" sz="2000" b="1" dirty="0"/>
              <a:t>Train Loss:</a:t>
            </a:r>
            <a:r>
              <a:rPr lang="en-US" sz="2000" dirty="0"/>
              <a:t> 0.056 (</a:t>
            </a:r>
            <a:r>
              <a:rPr lang="en-US" sz="2000" dirty="0" err="1"/>
              <a:t>Niedrigster</a:t>
            </a:r>
            <a:r>
              <a:rPr lang="en-US" sz="2000" dirty="0"/>
              <a:t> Loss </a:t>
            </a:r>
            <a:r>
              <a:rPr lang="en-US" sz="2000" dirty="0" err="1"/>
              <a:t>aller</a:t>
            </a:r>
            <a:r>
              <a:rPr lang="en-US" sz="2000" dirty="0"/>
              <a:t> Sweeps)</a:t>
            </a:r>
          </a:p>
        </p:txBody>
      </p:sp>
      <p:pic>
        <p:nvPicPr>
          <p:cNvPr id="10" name="Grafik 9" descr="Ein Bild, das Text, Screenshot, Zahl, Schrift enthält.&#10;&#10;Automatisch generierte Beschreibung">
            <a:extLst>
              <a:ext uri="{FF2B5EF4-FFF2-40B4-BE49-F238E27FC236}">
                <a16:creationId xmlns:a16="http://schemas.microsoft.com/office/drawing/2014/main" id="{8CD3549C-9ACE-AFE2-5C7E-8F49615D57E8}"/>
              </a:ext>
            </a:extLst>
          </p:cNvPr>
          <p:cNvPicPr>
            <a:picLocks noChangeAspect="1"/>
          </p:cNvPicPr>
          <p:nvPr/>
        </p:nvPicPr>
        <p:blipFill>
          <a:blip r:embed="rId2"/>
          <a:stretch>
            <a:fillRect/>
          </a:stretch>
        </p:blipFill>
        <p:spPr>
          <a:xfrm>
            <a:off x="4200559" y="1211180"/>
            <a:ext cx="7357457" cy="4727165"/>
          </a:xfrm>
          <a:prstGeom prst="rect">
            <a:avLst/>
          </a:prstGeom>
        </p:spPr>
      </p:pic>
    </p:spTree>
    <p:extLst>
      <p:ext uri="{BB962C8B-B14F-4D97-AF65-F5344CB8AC3E}">
        <p14:creationId xmlns:p14="http://schemas.microsoft.com/office/powerpoint/2010/main" val="3585718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F7055B6A-5690-04B1-0767-EFCE1033774A}"/>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a:t>Auswertung</a:t>
            </a: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feld 18">
            <a:extLst>
              <a:ext uri="{FF2B5EF4-FFF2-40B4-BE49-F238E27FC236}">
                <a16:creationId xmlns:a16="http://schemas.microsoft.com/office/drawing/2014/main" id="{3B6152EE-510E-F5DC-3CC5-D3AF933C5BC4}"/>
              </a:ext>
            </a:extLst>
          </p:cNvPr>
          <p:cNvSpPr txBox="1"/>
          <p:nvPr/>
        </p:nvSpPr>
        <p:spPr>
          <a:xfrm>
            <a:off x="4581144" y="510047"/>
            <a:ext cx="6858000"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a:t>Accuracy als Metrik</a:t>
            </a:r>
            <a:r>
              <a:rPr lang="en-US"/>
              <a:t>: Wegen der ausgewogenen Klassenverteilung im Datensatz.</a:t>
            </a:r>
          </a:p>
          <a:p>
            <a:pPr indent="-228600">
              <a:lnSpc>
                <a:spcPct val="90000"/>
              </a:lnSpc>
              <a:spcAft>
                <a:spcPts val="600"/>
              </a:spcAft>
              <a:buFont typeface="Arial" panose="020B0604020202020204" pitchFamily="34" charset="0"/>
              <a:buChar char="•"/>
            </a:pPr>
            <a:r>
              <a:rPr lang="en-US" b="1"/>
              <a:t>Begründung</a:t>
            </a:r>
            <a:r>
              <a:rPr lang="en-US"/>
              <a:t>: Ermöglicht eine direkte Bewertung der Modellleistung, da beide Klassen (Manga und Comics) gleich repräsentiert sind.</a:t>
            </a:r>
          </a:p>
        </p:txBody>
      </p:sp>
      <p:pic>
        <p:nvPicPr>
          <p:cNvPr id="7" name="Grafik 6" descr="Ein Bild, das Text, Diagramm, Reihe enthält.&#10;&#10;Automatisch generierte Beschreibung">
            <a:extLst>
              <a:ext uri="{FF2B5EF4-FFF2-40B4-BE49-F238E27FC236}">
                <a16:creationId xmlns:a16="http://schemas.microsoft.com/office/drawing/2014/main" id="{E4F4E6E7-7100-E476-8E83-C008C5E9358B}"/>
              </a:ext>
            </a:extLst>
          </p:cNvPr>
          <p:cNvPicPr>
            <a:picLocks noChangeAspect="1"/>
          </p:cNvPicPr>
          <p:nvPr/>
        </p:nvPicPr>
        <p:blipFill>
          <a:blip r:embed="rId2"/>
          <a:stretch>
            <a:fillRect/>
          </a:stretch>
        </p:blipFill>
        <p:spPr>
          <a:xfrm>
            <a:off x="557784" y="3153639"/>
            <a:ext cx="3584448" cy="2544958"/>
          </a:xfrm>
          <a:prstGeom prst="rect">
            <a:avLst/>
          </a:prstGeom>
        </p:spPr>
      </p:pic>
      <p:pic>
        <p:nvPicPr>
          <p:cNvPr id="8" name="Grafik 7" descr="Ein Bild, das Text, Reihe, Diagramm, Screenshot enthält.&#10;&#10;Automatisch generierte Beschreibung">
            <a:extLst>
              <a:ext uri="{FF2B5EF4-FFF2-40B4-BE49-F238E27FC236}">
                <a16:creationId xmlns:a16="http://schemas.microsoft.com/office/drawing/2014/main" id="{6CCADF07-ADB1-4F2F-CB05-238CF82A68B1}"/>
              </a:ext>
            </a:extLst>
          </p:cNvPr>
          <p:cNvPicPr>
            <a:picLocks noChangeAspect="1"/>
          </p:cNvPicPr>
          <p:nvPr/>
        </p:nvPicPr>
        <p:blipFill>
          <a:blip r:embed="rId3"/>
          <a:stretch>
            <a:fillRect/>
          </a:stretch>
        </p:blipFill>
        <p:spPr>
          <a:xfrm>
            <a:off x="4347599" y="3162600"/>
            <a:ext cx="3584448" cy="2527036"/>
          </a:xfrm>
          <a:prstGeom prst="rect">
            <a:avLst/>
          </a:prstGeom>
        </p:spPr>
      </p:pic>
      <p:pic>
        <p:nvPicPr>
          <p:cNvPr id="4" name="Grafik 3" descr="Ein Bild, das Text, Reihe, Diagramm, Screenshot enthält.&#10;&#10;Automatisch generierte Beschreibung">
            <a:extLst>
              <a:ext uri="{FF2B5EF4-FFF2-40B4-BE49-F238E27FC236}">
                <a16:creationId xmlns:a16="http://schemas.microsoft.com/office/drawing/2014/main" id="{8CFEF93D-A24F-BB97-4EFC-C515B093D885}"/>
              </a:ext>
            </a:extLst>
          </p:cNvPr>
          <p:cNvPicPr>
            <a:picLocks noChangeAspect="1"/>
          </p:cNvPicPr>
          <p:nvPr/>
        </p:nvPicPr>
        <p:blipFill>
          <a:blip r:embed="rId4"/>
          <a:stretch>
            <a:fillRect/>
          </a:stretch>
        </p:blipFill>
        <p:spPr>
          <a:xfrm>
            <a:off x="8137415" y="3167080"/>
            <a:ext cx="3584448" cy="2518075"/>
          </a:xfrm>
          <a:prstGeom prst="rect">
            <a:avLst/>
          </a:prstGeom>
        </p:spPr>
      </p:pic>
    </p:spTree>
    <p:extLst>
      <p:ext uri="{BB962C8B-B14F-4D97-AF65-F5344CB8AC3E}">
        <p14:creationId xmlns:p14="http://schemas.microsoft.com/office/powerpoint/2010/main" val="132133082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1301</Words>
  <Application>Microsoft Macintosh PowerPoint</Application>
  <PresentationFormat>Breitbild</PresentationFormat>
  <Paragraphs>92</Paragraphs>
  <Slides>12</Slides>
  <Notes>6</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12</vt:i4>
      </vt:variant>
    </vt:vector>
  </HeadingPairs>
  <TitlesOfParts>
    <vt:vector size="17" baseType="lpstr">
      <vt:lpstr>Aptos</vt:lpstr>
      <vt:lpstr>Aptos Display</vt:lpstr>
      <vt:lpstr>Arial</vt:lpstr>
      <vt:lpstr>Calibri</vt:lpstr>
      <vt:lpstr>Office</vt:lpstr>
      <vt:lpstr>PowerPoint-Präsentation</vt:lpstr>
      <vt:lpstr>Bildklassifizierung Comic-Manga</vt:lpstr>
      <vt:lpstr>Datensatz</vt:lpstr>
      <vt:lpstr>Preprocessing</vt:lpstr>
      <vt:lpstr>PowerPoint-Präsentation</vt:lpstr>
      <vt:lpstr>Modellarchitektur</vt:lpstr>
      <vt:lpstr>Trainingsprozess</vt:lpstr>
      <vt:lpstr>Hyperparameter-Tuning</vt:lpstr>
      <vt:lpstr>Auswertung</vt:lpstr>
      <vt:lpstr>Confusion Matrix</vt:lpstr>
      <vt:lpstr>Visualisierung mit Grad-CAM</vt:lpstr>
      <vt:lpstr>Vielen Dank fürs Zuhören – Noch Fragen?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René Heinrich</dc:creator>
  <cp:lastModifiedBy>René Heinrich</cp:lastModifiedBy>
  <cp:revision>24</cp:revision>
  <cp:lastPrinted>2024-06-26T15:43:12Z</cp:lastPrinted>
  <dcterms:created xsi:type="dcterms:W3CDTF">2024-06-23T14:59:19Z</dcterms:created>
  <dcterms:modified xsi:type="dcterms:W3CDTF">2024-06-27T09:15:47Z</dcterms:modified>
</cp:coreProperties>
</file>